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Lst>
  <p:sldSz cy="6858000" cx="12192000"/>
  <p:notesSz cx="6858000" cy="9144000"/>
  <p:embeddedFontLst>
    <p:embeddedFont>
      <p:font typeface="Roboto"/>
      <p:regular r:id="rId107"/>
      <p:bold r:id="rId108"/>
      <p:italic r:id="rId109"/>
      <p:boldItalic r:id="rId110"/>
    </p:embeddedFont>
    <p:embeddedFont>
      <p:font typeface="Roboto Mono"/>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15" roundtripDataSignature="AMtx7mj4srAFbdpm9wZf5FVlmWRFvH9W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regular.fntdata"/><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customschemas.google.com/relationships/presentationmetadata" Target="metadata"/><Relationship Id="rId15" Type="http://schemas.openxmlformats.org/officeDocument/2006/relationships/slide" Target="slides/slide10.xml"/><Relationship Id="rId110" Type="http://schemas.openxmlformats.org/officeDocument/2006/relationships/font" Target="fonts/Roboto-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Mono-boldItalic.fntdata"/><Relationship Id="rId18" Type="http://schemas.openxmlformats.org/officeDocument/2006/relationships/slide" Target="slides/slide13.xml"/><Relationship Id="rId113" Type="http://schemas.openxmlformats.org/officeDocument/2006/relationships/font" Target="fonts/RobotoMono-italic.fntdata"/><Relationship Id="rId112" Type="http://schemas.openxmlformats.org/officeDocument/2006/relationships/font" Target="fonts/RobotoMono-bold.fntdata"/><Relationship Id="rId111" Type="http://schemas.openxmlformats.org/officeDocument/2006/relationships/font" Target="fonts/RobotoMon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creating-a-deployment"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9: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9:notes"/>
          <p:cNvSpPr txBox="1"/>
          <p:nvPr>
            <p:ph idx="1" type="body"/>
          </p:nvPr>
        </p:nvSpPr>
        <p:spPr>
          <a:xfrm>
            <a:off x="708088" y="4655888"/>
            <a:ext cx="5942100" cy="486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0: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0" name="Google Shape;320;p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1: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1:notes"/>
          <p:cNvSpPr txBox="1"/>
          <p:nvPr>
            <p:ph idx="1" type="body"/>
          </p:nvPr>
        </p:nvSpPr>
        <p:spPr>
          <a:xfrm>
            <a:off x="439387" y="4703388"/>
            <a:ext cx="6341400" cy="4630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2: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4: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5: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6: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6: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7: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69850" rtl="0" algn="l">
              <a:spcBef>
                <a:spcPts val="0"/>
              </a:spcBef>
              <a:spcAft>
                <a:spcPts val="0"/>
              </a:spcAft>
              <a:buClr>
                <a:srgbClr val="383838"/>
              </a:buClr>
              <a:buSzPts val="1050"/>
              <a:buFont typeface="Calibri"/>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Clr>
                <a:schemeClr val="dk1"/>
              </a:buClr>
              <a:buSzPts val="1050"/>
              <a:buFont typeface="Calibri"/>
              <a:buNone/>
            </a:pPr>
            <a:r>
              <a:t/>
            </a:r>
            <a:endParaRPr sz="1050">
              <a:solidFill>
                <a:srgbClr val="383838"/>
              </a:solidFill>
            </a:endParaRPr>
          </a:p>
          <a:p>
            <a:pPr indent="0" lvl="0" marL="69850" rtl="0" algn="l">
              <a:spcBef>
                <a:spcPts val="0"/>
              </a:spcBef>
              <a:spcAft>
                <a:spcPts val="0"/>
              </a:spcAft>
              <a:buClr>
                <a:srgbClr val="383838"/>
              </a:buClr>
              <a:buSzPts val="1350"/>
              <a:buFont typeface="Calibri"/>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Clr>
                <a:schemeClr val="dk1"/>
              </a:buClr>
              <a:buSzPts val="1350"/>
              <a:buFont typeface="Calibri"/>
              <a:buNone/>
            </a:pPr>
            <a:r>
              <a:t/>
            </a:r>
            <a:endParaRPr sz="1350">
              <a:solidFill>
                <a:srgbClr val="383838"/>
              </a:solidFill>
            </a:endParaRPr>
          </a:p>
          <a:p>
            <a:pPr indent="0" lvl="0" marL="0" rtl="0" algn="l">
              <a:lnSpc>
                <a:spcPct val="157143"/>
              </a:lnSpc>
              <a:spcBef>
                <a:spcPts val="0"/>
              </a:spcBef>
              <a:spcAft>
                <a:spcPts val="0"/>
              </a:spcAft>
              <a:buClr>
                <a:srgbClr val="0000FF"/>
              </a:buClr>
              <a:buSzPts val="1350"/>
              <a:buFont typeface="Calibri"/>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Clr>
                <a:schemeClr val="dk1"/>
              </a:buClr>
              <a:buSzPts val="1350"/>
              <a:buFont typeface="Calibri"/>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Clr>
                <a:srgbClr val="383838"/>
              </a:buClr>
              <a:buSzPts val="1350"/>
              <a:buFont typeface="Calibri"/>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423" name="Google Shape;423;p2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29: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9: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30: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0:notes"/>
          <p:cNvSpPr txBox="1"/>
          <p:nvPr>
            <p:ph idx="1" type="body"/>
          </p:nvPr>
        </p:nvSpPr>
        <p:spPr>
          <a:xfrm>
            <a:off x="731838" y="4644013"/>
            <a:ext cx="5918400" cy="593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2: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3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3: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34: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35: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36: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6: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37: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3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38:notes"/>
          <p:cNvSpPr/>
          <p:nvPr>
            <p:ph idx="2" type="sldImg"/>
          </p:nvPr>
        </p:nvSpPr>
        <p:spPr>
          <a:xfrm>
            <a:off x="-228600" y="598488"/>
            <a:ext cx="7967663"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39: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39: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4: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46: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Clr>
                <a:schemeClr val="dk1"/>
              </a:buClr>
              <a:buSzPts val="1350"/>
              <a:buFont typeface="Calibri"/>
              <a:buNone/>
            </a:pPr>
            <a:r>
              <a:t/>
            </a:r>
            <a:endParaRPr b="1" sz="1350">
              <a:solidFill>
                <a:srgbClr val="383838"/>
              </a:solidFill>
            </a:endParaRPr>
          </a:p>
          <a:p>
            <a:pPr indent="0" lvl="0" marL="0" marR="0" rtl="0" algn="l">
              <a:lnSpc>
                <a:spcPct val="100000"/>
              </a:lnSpc>
              <a:spcBef>
                <a:spcPts val="0"/>
              </a:spcBef>
              <a:spcAft>
                <a:spcPts val="0"/>
              </a:spcAft>
              <a:buClr>
                <a:schemeClr val="dk1"/>
              </a:buClr>
              <a:buSzPts val="1050"/>
              <a:buFont typeface="Calibri"/>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47: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7:notes"/>
          <p:cNvSpPr txBox="1"/>
          <p:nvPr>
            <p:ph idx="1" type="body"/>
          </p:nvPr>
        </p:nvSpPr>
        <p:spPr>
          <a:xfrm>
            <a:off x="593766" y="4691514"/>
            <a:ext cx="6210900" cy="2077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48: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48:notes"/>
          <p:cNvSpPr txBox="1"/>
          <p:nvPr>
            <p:ph idx="1" type="body"/>
          </p:nvPr>
        </p:nvSpPr>
        <p:spPr>
          <a:xfrm>
            <a:off x="665018" y="4679638"/>
            <a:ext cx="6092100" cy="2041800"/>
          </a:xfrm>
          <a:prstGeom prst="rect">
            <a:avLst/>
          </a:prstGeom>
          <a:solidFill>
            <a:schemeClr val="lt1"/>
          </a:solidFill>
          <a:ln>
            <a:noFill/>
          </a:ln>
        </p:spPr>
        <p:txBody>
          <a:bodyPr anchorCtr="0" anchor="t" bIns="47850" lIns="95725" spcFirstLastPara="1" rIns="95725" wrap="square" tIns="47850">
            <a:noAutofit/>
          </a:bodyPr>
          <a:lstStyle/>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4"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50: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5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51: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51:notes"/>
          <p:cNvSpPr txBox="1"/>
          <p:nvPr/>
        </p:nvSpPr>
        <p:spPr>
          <a:xfrm>
            <a:off x="657013" y="4722858"/>
            <a:ext cx="6133500" cy="4492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Get default namespaces</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645" name="Google Shape;645;p51: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show the resource-quota example and exercise - </a:t>
            </a:r>
            <a:endParaRPr/>
          </a:p>
          <a:p>
            <a:pPr indent="0" lvl="0" marL="0" rtl="0" algn="l">
              <a:spcBef>
                <a:spcPts val="0"/>
              </a:spcBef>
              <a:spcAft>
                <a:spcPts val="0"/>
              </a:spcAft>
              <a:buClr>
                <a:schemeClr val="hlink"/>
              </a:buClr>
              <a:buSzPts val="1200"/>
              <a:buFont typeface="Calibri"/>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also have a namepsace example mini</a:t>
            </a:r>
            <a:endParaRPr/>
          </a:p>
          <a:p>
            <a:pPr indent="0" lvl="0" marL="0" rtl="0" algn="l">
              <a:spcBef>
                <a:spcPts val="0"/>
              </a:spcBef>
              <a:spcAft>
                <a:spcPts val="0"/>
              </a:spcAft>
              <a:buClr>
                <a:schemeClr val="dk1"/>
              </a:buClr>
              <a:buSzPts val="1200"/>
              <a:buFont typeface="Calibri"/>
              <a:buNone/>
            </a:pPr>
            <a:r>
              <a:rPr lang="en-US"/>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52: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52: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Git clone https://github.com/gravitational/workshop.git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sz="1800">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59" name="Google Shape;659;p52: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53: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5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Git clone https://github.com/gravitational/workshop.git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sz="1800">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72" name="Google Shape;672;p53: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p55: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56: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5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p57: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5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58: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5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60: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60: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https://docs.openshift.org/latest/dev_guide/configmaps.html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69" name="Google Shape;769;p60: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61: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61: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786" name="Google Shape;786;p61: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62: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62: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800" name="Google Shape;800;p62: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63: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6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Git clone https://github.com/gravitational/workshop.git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sz="1800">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15" name="Google Shape;815;p63: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6: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65: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6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66: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6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67: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6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69:notes"/>
          <p:cNvSpPr/>
          <p:nvPr>
            <p:ph idx="2" type="sldImg"/>
          </p:nvPr>
        </p:nvSpPr>
        <p:spPr>
          <a:xfrm>
            <a:off x="-215900" y="341313"/>
            <a:ext cx="774700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69: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p70:notes"/>
          <p:cNvSpPr/>
          <p:nvPr>
            <p:ph idx="2" type="sldImg"/>
          </p:nvPr>
        </p:nvSpPr>
        <p:spPr>
          <a:xfrm>
            <a:off x="-215900" y="341313"/>
            <a:ext cx="774700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7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71: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Git clone https://github.com/gravitational/workshop.git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sz="1800">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913" name="Google Shape;913;p71: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73: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7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74:notes"/>
          <p:cNvSpPr/>
          <p:nvPr>
            <p:ph idx="2" type="sldImg"/>
          </p:nvPr>
        </p:nvSpPr>
        <p:spPr>
          <a:xfrm>
            <a:off x="-217488" y="230188"/>
            <a:ext cx="7750176"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7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Clr>
                <a:schemeClr val="hlink"/>
              </a:buClr>
              <a:buSzPts val="1100"/>
              <a:buFont typeface="Arial"/>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p7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76: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p7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77: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7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p78: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p8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80: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8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81: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8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8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p8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84: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p8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p8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8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p86: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8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87: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p8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88: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8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89: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Clr>
                <a:srgbClr val="383838"/>
              </a:buClr>
              <a:buSzPts val="1100"/>
              <a:buFont typeface="Calibri"/>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10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1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1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1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github.com/abhikbanerjee/kubernetes_teach_git" TargetMode="External"/><Relationship Id="rId4" Type="http://schemas.openxmlformats.org/officeDocument/2006/relationships/hyperlink" Target="https://github.com/abhikbanerjee/kubernetes_teach_git/blob/master/ex1/rc_rs_deployment.md" TargetMode="External"/><Relationship Id="rId5" Type="http://schemas.openxmlformats.org/officeDocument/2006/relationships/image" Target="../media/image2.png"/><Relationship Id="rId6"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github.com/abhikbanerjee/kubernetes_teach_git/blob/master/ex2/pod_deploy_service.md" TargetMode="External"/><Relationship Id="rId4" Type="http://schemas.openxmlformats.org/officeDocument/2006/relationships/image" Target="../media/image2.png"/><Relationship Id="rId5"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 Id="rId5" Type="http://schemas.openxmlformats.org/officeDocument/2006/relationships/image" Target="../media/image2.png"/><Relationship Id="rId6"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github.com/abhikbanerjee/kubernetes_teach_git/blob/master/ex6/create_volumes.md" TargetMode="External"/><Relationship Id="rId4" Type="http://schemas.openxmlformats.org/officeDocument/2006/relationships/hyperlink" Target="https://github.com/abhikbanerjee/kubernetes_teach_git/blob/master/ex6/create_pv.md" TargetMode="External"/><Relationship Id="rId5" Type="http://schemas.openxmlformats.org/officeDocument/2006/relationships/image" Target="../media/image2.png"/><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hyperlink" Target="https://github.com/abhikbanerjee/kubernetes_teach_git/blob/master/ex3/label_usag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github.com/abhikbanerjee/kubernetes_teach_git/blob/master/ex12/namespaces.md" TargetMode="External"/><Relationship Id="rId4" Type="http://schemas.openxmlformats.org/officeDocument/2006/relationships/image" Target="../media/image2.png"/><Relationship Id="rId5"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github.com/abhikbanerjee/kubernetes_teach_git/blob/master/ex14/configmap.md" TargetMode="External"/><Relationship Id="rId4" Type="http://schemas.openxmlformats.org/officeDocument/2006/relationships/image" Target="../media/image2.png"/><Relationship Id="rId5"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kubernetes.io/docs/concepts/workloads/controllers/jobs-run-to-completion/" TargetMode="External"/><Relationship Id="rId4" Type="http://schemas.openxmlformats.org/officeDocument/2006/relationships/image" Target="../media/image2.png"/><Relationship Id="rId5"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github.com/abhikbanerjee/kubernetes_teach_git/blob/master/ex9/cronjob.md" TargetMode="External"/><Relationship Id="rId4" Type="http://schemas.openxmlformats.org/officeDocument/2006/relationships/image" Target="../media/image2.png"/><Relationship Id="rId5"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png"/><Relationship Id="rId6"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0.png"/><Relationship Id="rId4" Type="http://schemas.openxmlformats.org/officeDocument/2006/relationships/image" Target="../media/image2.png"/><Relationship Id="rId5"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 Id="rId4"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cxnSp>
        <p:nvCxnSpPr>
          <p:cNvPr id="88" name="Google Shape;88;p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9" name="Google Shape;89;p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90" name="Google Shape;90;p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1" name="Google Shape;91;p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2" name="Google Shape;92;p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3" name="Google Shape;93;p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94" name="Google Shape;94;p1"/>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API Overview and resources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cxnSp>
        <p:nvCxnSpPr>
          <p:cNvPr id="199" name="Google Shape;199;p1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00" name="Google Shape;200;p1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01" name="Google Shape;201;p1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02" name="Google Shape;202;p10"/>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03" name="Google Shape;203;p10"/>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04" name="Google Shape;204;p1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05" name="Google Shape;205;p10"/>
          <p:cNvSpPr txBox="1"/>
          <p:nvPr/>
        </p:nvSpPr>
        <p:spPr>
          <a:xfrm>
            <a:off x="730809" y="1861724"/>
            <a:ext cx="10978591" cy="3992643"/>
          </a:xfrm>
          <a:prstGeom prst="rect">
            <a:avLst/>
          </a:prstGeom>
          <a:noFill/>
          <a:ln>
            <a:noFill/>
          </a:ln>
        </p:spPr>
        <p:txBody>
          <a:bodyPr anchorCtr="0" anchor="t" bIns="45700" lIns="91425" spcFirstLastPara="1" rIns="91425" wrap="square" tIns="45700">
            <a:noAutofit/>
          </a:bodyPr>
          <a:lstStyle/>
          <a:p>
            <a:pPr indent="-368300" lvl="1" marL="685800" marR="0" rtl="0" algn="l">
              <a:lnSpc>
                <a:spcPct val="150000"/>
              </a:lnSpc>
              <a:spcBef>
                <a:spcPts val="0"/>
              </a:spcBef>
              <a:spcAft>
                <a:spcPts val="0"/>
              </a:spcAft>
              <a:buClr>
                <a:srgbClr val="000000"/>
              </a:buClr>
              <a:buSzPts val="2200"/>
              <a:buFont typeface="Arial"/>
              <a:buChar char="•"/>
            </a:pPr>
            <a:r>
              <a:rPr b="0" i="0" lang="en-US" sz="2200" u="none" cap="none" strike="noStrike">
                <a:solidFill>
                  <a:schemeClr val="dk1"/>
                </a:solidFill>
                <a:latin typeface="Calibri"/>
                <a:ea typeface="Calibri"/>
                <a:cs typeface="Calibri"/>
                <a:sym typeface="Calibri"/>
              </a:rPr>
              <a:t>The original form of replication in Kubernetes. Its now preferred to use Replicate Sets via a Deployment</a:t>
            </a:r>
            <a:endParaRPr/>
          </a:p>
          <a:p>
            <a:pPr indent="-368300" lvl="1" marL="6858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Ensures that a specified number of pod replicas are running at any one time. If a pod does crash, the Replication Controller replaces it.</a:t>
            </a:r>
            <a:endParaRPr/>
          </a:p>
          <a:p>
            <a:pPr indent="-368300" lvl="1" marL="6858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Allows you to scale the number of pods, and to update or delete multiple pods with a single command.</a:t>
            </a:r>
            <a:endParaRPr/>
          </a:p>
          <a:p>
            <a:pPr indent="-228600" lvl="1" marL="6858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p:txBody>
      </p:sp>
      <p:sp>
        <p:nvSpPr>
          <p:cNvPr id="206" name="Google Shape;206;p10"/>
          <p:cNvSpPr txBox="1"/>
          <p:nvPr/>
        </p:nvSpPr>
        <p:spPr>
          <a:xfrm>
            <a:off x="790574" y="621590"/>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Replication Controller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105"/>
          <p:cNvSpPr txBox="1"/>
          <p:nvPr>
            <p:ph idx="1" type="body"/>
          </p:nvPr>
        </p:nvSpPr>
        <p:spPr>
          <a:xfrm>
            <a:off x="574134" y="1471292"/>
            <a:ext cx="10692581" cy="45551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b="1" lang="en-US" sz="2200"/>
              <a:t>Case: </a:t>
            </a:r>
            <a:r>
              <a:rPr lang="en-US" sz="2200">
                <a:solidFill>
                  <a:srgbClr val="C55A11"/>
                </a:solidFill>
              </a:rPr>
              <a:t>Provide specific access to serviceaccounts (in turn pods) to pull images from multiple docker registries</a:t>
            </a:r>
            <a:endParaRPr sz="2200"/>
          </a:p>
          <a:p>
            <a:pPr indent="-228600" lvl="0" marL="228600" rtl="0" algn="l">
              <a:lnSpc>
                <a:spcPct val="90000"/>
              </a:lnSpc>
              <a:spcBef>
                <a:spcPts val="1000"/>
              </a:spcBef>
              <a:spcAft>
                <a:spcPts val="0"/>
              </a:spcAft>
              <a:buClr>
                <a:schemeClr val="dk1"/>
              </a:buClr>
              <a:buSzPts val="2200"/>
              <a:buChar char="•"/>
            </a:pPr>
            <a:r>
              <a:rPr lang="en-US" sz="2200"/>
              <a:t>Create a ImagePullSecret</a:t>
            </a:r>
            <a:endParaRPr/>
          </a:p>
          <a:p>
            <a:pPr indent="0" lvl="0" marL="0" rtl="0" algn="l">
              <a:lnSpc>
                <a:spcPct val="90000"/>
              </a:lnSpc>
              <a:spcBef>
                <a:spcPts val="1000"/>
              </a:spcBef>
              <a:spcAft>
                <a:spcPts val="0"/>
              </a:spcAft>
              <a:buClr>
                <a:schemeClr val="dk1"/>
              </a:buClr>
              <a:buSzPts val="2200"/>
              <a:buNone/>
            </a:pPr>
            <a:r>
              <a:rPr lang="en-US" sz="2200"/>
              <a:t>$ kubectl create secret docker-registry myregistrykey --docker-server=DOCKER_REGISTRY_SERVER --docker-username=DOCKER_USER --docker-password=DOCKER_PASSWORD --docker-email=DOCKER_EMAIL</a:t>
            </a:r>
            <a:endParaRPr/>
          </a:p>
          <a:p>
            <a:pPr indent="0" lvl="0" marL="0" rtl="0" algn="l">
              <a:lnSpc>
                <a:spcPct val="90000"/>
              </a:lnSpc>
              <a:spcBef>
                <a:spcPts val="100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200"/>
              <a:buChar char="•"/>
            </a:pPr>
            <a:r>
              <a:rPr lang="en-US" sz="2200"/>
              <a:t>Change the service account to use the above ImagePullSecret</a:t>
            </a:r>
            <a:endParaRPr/>
          </a:p>
          <a:p>
            <a:pPr indent="0" lvl="0" marL="0" rtl="0" algn="l">
              <a:lnSpc>
                <a:spcPct val="90000"/>
              </a:lnSpc>
              <a:spcBef>
                <a:spcPts val="1000"/>
              </a:spcBef>
              <a:spcAft>
                <a:spcPts val="0"/>
              </a:spcAft>
              <a:buClr>
                <a:schemeClr val="dk1"/>
              </a:buClr>
              <a:buSzPts val="2200"/>
              <a:buNone/>
            </a:pPr>
            <a:r>
              <a:rPr lang="en-US" sz="2200"/>
              <a:t>$ kubectl patch serviceaccount </a:t>
            </a:r>
            <a:r>
              <a:rPr b="1" lang="en-US" sz="2200"/>
              <a:t>default</a:t>
            </a:r>
            <a:r>
              <a:rPr lang="en-US" sz="2200"/>
              <a:t> -p '{"imagePullSecrets": [{"name": "myregistrykey"}]}’</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i="1" lang="en-US" sz="2200"/>
              <a:t>* Now the pod using the serviceaccount “default” will use the secret to pull images from the specific docker registry</a:t>
            </a:r>
            <a:endParaRPr/>
          </a:p>
          <a:p>
            <a:pPr indent="0" lvl="0" marL="0" rtl="0" algn="l">
              <a:lnSpc>
                <a:spcPct val="90000"/>
              </a:lnSpc>
              <a:spcBef>
                <a:spcPts val="1000"/>
              </a:spcBef>
              <a:spcAft>
                <a:spcPts val="0"/>
              </a:spcAft>
              <a:buClr>
                <a:schemeClr val="dk1"/>
              </a:buClr>
              <a:buSzPts val="2200"/>
              <a:buNone/>
            </a:pPr>
            <a:r>
              <a:t/>
            </a:r>
            <a:endParaRPr sz="2200"/>
          </a:p>
        </p:txBody>
      </p:sp>
      <p:cxnSp>
        <p:nvCxnSpPr>
          <p:cNvPr id="1344" name="Google Shape;1344;p10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45" name="Google Shape;1345;p10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346" name="Google Shape;1346;p10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47" name="Google Shape;1347;p10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348" name="Google Shape;1348;p10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349" name="Google Shape;1349;p10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350" name="Google Shape;1350;p105"/>
          <p:cNvSpPr txBox="1"/>
          <p:nvPr/>
        </p:nvSpPr>
        <p:spPr>
          <a:xfrm>
            <a:off x="751115" y="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Accounts – ImagePullSecret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54" name="Shape 1354"/>
        <p:cNvGrpSpPr/>
        <p:nvPr/>
      </p:nvGrpSpPr>
      <p:grpSpPr>
        <a:xfrm>
          <a:off x="0" y="0"/>
          <a:ext cx="0" cy="0"/>
          <a:chOff x="0" y="0"/>
          <a:chExt cx="0" cy="0"/>
        </a:xfrm>
      </p:grpSpPr>
      <p:sp>
        <p:nvSpPr>
          <p:cNvPr id="1355" name="Google Shape;1355;p106"/>
          <p:cNvSpPr txBox="1"/>
          <p:nvPr>
            <p:ph idx="1" type="body"/>
          </p:nvPr>
        </p:nvSpPr>
        <p:spPr>
          <a:xfrm>
            <a:off x="661218" y="1558728"/>
            <a:ext cx="10990008" cy="4250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b="1" lang="en-US" sz="2200"/>
              <a:t>Case: </a:t>
            </a:r>
            <a:r>
              <a:rPr lang="en-US" sz="2200">
                <a:solidFill>
                  <a:srgbClr val="C55A11"/>
                </a:solidFill>
              </a:rPr>
              <a:t>What happens with ServiceAccount when a Pod is created</a:t>
            </a:r>
            <a:endParaRPr sz="2200">
              <a:solidFill>
                <a:srgbClr val="C55A11"/>
              </a:solidFill>
            </a:endParaRPr>
          </a:p>
          <a:p>
            <a:pPr indent="0" lvl="0" marL="0" rtl="0" algn="l">
              <a:lnSpc>
                <a:spcPct val="90000"/>
              </a:lnSpc>
              <a:spcBef>
                <a:spcPts val="1000"/>
              </a:spcBef>
              <a:spcAft>
                <a:spcPts val="0"/>
              </a:spcAft>
              <a:buClr>
                <a:schemeClr val="dk1"/>
              </a:buClr>
              <a:buSzPts val="2200"/>
              <a:buNone/>
            </a:pPr>
            <a:r>
              <a:t/>
            </a:r>
            <a:endParaRPr sz="2200">
              <a:solidFill>
                <a:srgbClr val="C55A11"/>
              </a:solidFill>
            </a:endParaRPr>
          </a:p>
          <a:p>
            <a:pPr indent="-228600" lvl="0" marL="228600" rtl="0" algn="l">
              <a:lnSpc>
                <a:spcPct val="90000"/>
              </a:lnSpc>
              <a:spcBef>
                <a:spcPts val="1000"/>
              </a:spcBef>
              <a:spcAft>
                <a:spcPts val="0"/>
              </a:spcAft>
              <a:buClr>
                <a:schemeClr val="dk1"/>
              </a:buClr>
              <a:buSzPts val="2200"/>
              <a:buChar char="•"/>
            </a:pPr>
            <a:r>
              <a:rPr lang="en-US" sz="2200"/>
              <a:t>If the pod does not have a ServiceAccount set, it sets the ServiceAccount to </a:t>
            </a:r>
            <a:r>
              <a:rPr b="1" lang="en-US" sz="2200"/>
              <a:t>default</a:t>
            </a:r>
            <a:r>
              <a:rPr lang="en-US" sz="2200"/>
              <a:t>.</a:t>
            </a:r>
            <a:endParaRPr/>
          </a:p>
          <a:p>
            <a:pPr indent="-228600" lvl="0" marL="228600" rtl="0" algn="l">
              <a:lnSpc>
                <a:spcPct val="90000"/>
              </a:lnSpc>
              <a:spcBef>
                <a:spcPts val="1000"/>
              </a:spcBef>
              <a:spcAft>
                <a:spcPts val="0"/>
              </a:spcAft>
              <a:buClr>
                <a:schemeClr val="dk1"/>
              </a:buClr>
              <a:buSzPts val="2200"/>
              <a:buChar char="•"/>
            </a:pPr>
            <a:r>
              <a:rPr lang="en-US" sz="2200"/>
              <a:t>It ensures that the ServiceAccount referenced by the pod exists, and otherwise rejects it.</a:t>
            </a:r>
            <a:endParaRPr/>
          </a:p>
          <a:p>
            <a:pPr indent="-228600" lvl="0" marL="228600" rtl="0" algn="l">
              <a:lnSpc>
                <a:spcPct val="90000"/>
              </a:lnSpc>
              <a:spcBef>
                <a:spcPts val="1000"/>
              </a:spcBef>
              <a:spcAft>
                <a:spcPts val="0"/>
              </a:spcAft>
              <a:buClr>
                <a:schemeClr val="dk1"/>
              </a:buClr>
              <a:buSzPts val="2200"/>
              <a:buChar char="•"/>
            </a:pPr>
            <a:r>
              <a:rPr lang="en-US" sz="2200"/>
              <a:t>If the pod does not contain any ImagePullSecrets, then ImagePullSecrets of the ServiceAccount are added to the pod.</a:t>
            </a:r>
            <a:endParaRPr/>
          </a:p>
          <a:p>
            <a:pPr indent="-228600" lvl="0" marL="228600" rtl="0" algn="l">
              <a:lnSpc>
                <a:spcPct val="90000"/>
              </a:lnSpc>
              <a:spcBef>
                <a:spcPts val="1000"/>
              </a:spcBef>
              <a:spcAft>
                <a:spcPts val="0"/>
              </a:spcAft>
              <a:buClr>
                <a:schemeClr val="dk1"/>
              </a:buClr>
              <a:buSzPts val="2200"/>
              <a:buChar char="•"/>
            </a:pPr>
            <a:r>
              <a:rPr lang="en-US" sz="2200"/>
              <a:t>It adds a volume to the pod which contains a token for API access.</a:t>
            </a:r>
            <a:endParaRPr/>
          </a:p>
          <a:p>
            <a:pPr indent="-228600" lvl="0" marL="228600" rtl="0" algn="l">
              <a:lnSpc>
                <a:spcPct val="90000"/>
              </a:lnSpc>
              <a:spcBef>
                <a:spcPts val="1000"/>
              </a:spcBef>
              <a:spcAft>
                <a:spcPts val="0"/>
              </a:spcAft>
              <a:buClr>
                <a:schemeClr val="dk1"/>
              </a:buClr>
              <a:buSzPts val="2200"/>
              <a:buChar char="•"/>
            </a:pPr>
            <a:r>
              <a:rPr lang="en-US" sz="2200"/>
              <a:t>It adds a volumeSource to each container of the pod mounted at /var/run/secrets/kubernetes.io/serviceaccount</a:t>
            </a:r>
            <a:endParaRPr/>
          </a:p>
          <a:p>
            <a:pPr indent="-228600" lvl="1" marL="685800" rtl="0" algn="l">
              <a:lnSpc>
                <a:spcPct val="90000"/>
              </a:lnSpc>
              <a:spcBef>
                <a:spcPts val="500"/>
              </a:spcBef>
              <a:spcAft>
                <a:spcPts val="0"/>
              </a:spcAft>
              <a:buClr>
                <a:schemeClr val="dk1"/>
              </a:buClr>
              <a:buSzPts val="1800"/>
              <a:buChar char="•"/>
            </a:pPr>
            <a:r>
              <a:rPr lang="en-US" sz="1800"/>
              <a:t>We have seen this in one of the exercises where two containers in the same pod trying to share volumes – was authenticated by serviceaccount secret that was auto-created</a:t>
            </a:r>
            <a:endParaRPr/>
          </a:p>
        </p:txBody>
      </p:sp>
      <p:cxnSp>
        <p:nvCxnSpPr>
          <p:cNvPr id="1356" name="Google Shape;1356;p10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57" name="Google Shape;1357;p10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358" name="Google Shape;1358;p10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59" name="Google Shape;1359;p10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360" name="Google Shape;1360;p10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361" name="Google Shape;1361;p10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362" name="Google Shape;1362;p106"/>
          <p:cNvSpPr txBox="1"/>
          <p:nvPr/>
        </p:nvSpPr>
        <p:spPr>
          <a:xfrm>
            <a:off x="661218" y="15273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Accounts – Pod creation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cxnSp>
        <p:nvCxnSpPr>
          <p:cNvPr id="211" name="Google Shape;211;p1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12" name="Google Shape;212;p1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13" name="Google Shape;213;p1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14" name="Google Shape;214;p1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15" name="Google Shape;215;p1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16" name="Google Shape;216;p1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pic>
        <p:nvPicPr>
          <p:cNvPr descr="Screen Shot 2019-03-07 at 2.00.59 PM.png" id="217" name="Google Shape;217;p11"/>
          <p:cNvPicPr preferRelativeResize="0"/>
          <p:nvPr/>
        </p:nvPicPr>
        <p:blipFill rotWithShape="1">
          <a:blip r:embed="rId5">
            <a:alphaModFix/>
          </a:blip>
          <a:srcRect b="0" l="0" r="0" t="0"/>
          <a:stretch/>
        </p:blipFill>
        <p:spPr>
          <a:xfrm>
            <a:off x="1793872" y="1857117"/>
            <a:ext cx="3441700" cy="3581400"/>
          </a:xfrm>
          <a:prstGeom prst="rect">
            <a:avLst/>
          </a:prstGeom>
          <a:noFill/>
          <a:ln>
            <a:noFill/>
          </a:ln>
        </p:spPr>
      </p:pic>
      <p:sp>
        <p:nvSpPr>
          <p:cNvPr id="218" name="Google Shape;218;p11"/>
          <p:cNvSpPr txBox="1"/>
          <p:nvPr/>
        </p:nvSpPr>
        <p:spPr>
          <a:xfrm>
            <a:off x="5625530" y="2670720"/>
            <a:ext cx="5417120" cy="2071977"/>
          </a:xfrm>
          <a:prstGeom prst="rect">
            <a:avLst/>
          </a:prstGeom>
          <a:noFill/>
          <a:ln>
            <a:noFill/>
          </a:ln>
        </p:spPr>
        <p:txBody>
          <a:bodyPr anchorCtr="0" anchor="t" bIns="45700" lIns="91425" spcFirstLastPara="1" rIns="91425" wrap="square" tIns="45700">
            <a:noAutofit/>
          </a:bodyPr>
          <a:lstStyle/>
          <a:p>
            <a:pPr indent="-368300" lvl="1" marL="742950" marR="0" rtl="0" algn="l">
              <a:lnSpc>
                <a:spcPct val="150000"/>
              </a:lnSpc>
              <a:spcBef>
                <a:spcPts val="0"/>
              </a:spcBef>
              <a:spcAft>
                <a:spcPts val="0"/>
              </a:spcAft>
              <a:buClr>
                <a:srgbClr val="000000"/>
              </a:buClr>
              <a:buSzPts val="2200"/>
              <a:buFont typeface="Arial"/>
              <a:buChar char="–"/>
            </a:pPr>
            <a:r>
              <a:rPr b="0" i="0" lang="en-US" sz="1800" u="none" cap="none" strike="noStrike">
                <a:solidFill>
                  <a:schemeClr val="dk1"/>
                </a:solidFill>
                <a:latin typeface="Calibri"/>
                <a:ea typeface="Calibri"/>
                <a:cs typeface="Calibri"/>
                <a:sym typeface="Calibri"/>
              </a:rPr>
              <a:t>This file says:</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chemeClr val="dk1"/>
                </a:solidFill>
                <a:latin typeface="Calibri"/>
                <a:ea typeface="Calibri"/>
                <a:cs typeface="Calibri"/>
                <a:sym typeface="Calibri"/>
              </a:rPr>
              <a:t>We need to have 3 replicas of this Pod</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rgbClr val="000000"/>
                </a:solidFill>
                <a:latin typeface="Calibri"/>
                <a:ea typeface="Calibri"/>
                <a:cs typeface="Calibri"/>
                <a:sym typeface="Calibri"/>
              </a:rPr>
              <a:t>The Pod has 1 container (image: nginx)</a:t>
            </a:r>
            <a:endParaRPr/>
          </a:p>
          <a:p>
            <a:pPr indent="-368300" lvl="1" marL="742950" marR="0" rtl="0" algn="l">
              <a:lnSpc>
                <a:spcPct val="150000"/>
              </a:lnSpc>
              <a:spcBef>
                <a:spcPts val="0"/>
              </a:spcBef>
              <a:spcAft>
                <a:spcPts val="0"/>
              </a:spcAft>
              <a:buClr>
                <a:srgbClr val="000000"/>
              </a:buClr>
              <a:buSzPts val="2200"/>
              <a:buFont typeface="Arial"/>
              <a:buChar char="–"/>
            </a:pPr>
            <a:r>
              <a:rPr b="0" i="0" lang="en-US" sz="1800" u="none" cap="none" strike="noStrike">
                <a:solidFill>
                  <a:srgbClr val="000000"/>
                </a:solidFill>
                <a:latin typeface="Calibri"/>
                <a:ea typeface="Calibri"/>
                <a:cs typeface="Calibri"/>
                <a:sym typeface="Calibri"/>
              </a:rPr>
              <a:t>Create the Replication controller:</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rgbClr val="000000"/>
                </a:solidFill>
                <a:latin typeface="Calibri"/>
                <a:ea typeface="Calibri"/>
                <a:cs typeface="Calibri"/>
                <a:sym typeface="Calibri"/>
              </a:rPr>
              <a:t>kubectl create -f rc.yaml</a:t>
            </a:r>
            <a:endParaRPr b="0" i="0" sz="1400" u="none" cap="none" strike="noStrike">
              <a:solidFill>
                <a:srgbClr val="000000"/>
              </a:solidFill>
              <a:latin typeface="Calibri"/>
              <a:ea typeface="Calibri"/>
              <a:cs typeface="Calibri"/>
              <a:sym typeface="Calibri"/>
            </a:endParaRPr>
          </a:p>
          <a:p>
            <a:pPr indent="-228600" lvl="1" marL="742950" marR="0" rtl="0" algn="l">
              <a:lnSpc>
                <a:spcPct val="150000"/>
              </a:lnSpc>
              <a:spcBef>
                <a:spcPts val="0"/>
              </a:spcBef>
              <a:spcAft>
                <a:spcPts val="0"/>
              </a:spcAft>
              <a:buClr>
                <a:srgbClr val="000000"/>
              </a:buClr>
              <a:buSzPts val="22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11"/>
          <p:cNvSpPr txBox="1"/>
          <p:nvPr/>
        </p:nvSpPr>
        <p:spPr>
          <a:xfrm>
            <a:off x="790574" y="621590"/>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Replication Controller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cxnSp>
        <p:nvCxnSpPr>
          <p:cNvPr id="224" name="Google Shape;224;p1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25" name="Google Shape;225;p1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26" name="Google Shape;226;p1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27" name="Google Shape;227;p1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28" name="Google Shape;228;p1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29" name="Google Shape;229;p1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pic>
        <p:nvPicPr>
          <p:cNvPr descr="Screen Shot 2019-03-07 at 2.10.25 PM.png" id="230" name="Google Shape;230;p12"/>
          <p:cNvPicPr preferRelativeResize="0"/>
          <p:nvPr/>
        </p:nvPicPr>
        <p:blipFill rotWithShape="1">
          <a:blip r:embed="rId5">
            <a:alphaModFix/>
          </a:blip>
          <a:srcRect b="0" l="0" r="0" t="0"/>
          <a:stretch/>
        </p:blipFill>
        <p:spPr>
          <a:xfrm>
            <a:off x="2966938" y="1257804"/>
            <a:ext cx="6192688" cy="4812796"/>
          </a:xfrm>
          <a:prstGeom prst="rect">
            <a:avLst/>
          </a:prstGeom>
          <a:noFill/>
          <a:ln>
            <a:noFill/>
          </a:ln>
        </p:spPr>
      </p:pic>
      <p:sp>
        <p:nvSpPr>
          <p:cNvPr id="231" name="Google Shape;231;p12"/>
          <p:cNvSpPr txBox="1"/>
          <p:nvPr/>
        </p:nvSpPr>
        <p:spPr>
          <a:xfrm>
            <a:off x="449262" y="106325"/>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Replication Controller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cxnSp>
        <p:nvCxnSpPr>
          <p:cNvPr id="236" name="Google Shape;236;p1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37" name="Google Shape;237;p1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38" name="Google Shape;238;p1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39" name="Google Shape;239;p1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40" name="Google Shape;240;p1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41" name="Google Shape;241;p1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42" name="Google Shape;242;p13"/>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Replica-set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cxnSp>
        <p:nvCxnSpPr>
          <p:cNvPr id="247" name="Google Shape;247;p1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48" name="Google Shape;248;p1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49" name="Google Shape;249;p1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50" name="Google Shape;250;p1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51" name="Google Shape;251;p1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52" name="Google Shape;252;p1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53" name="Google Shape;253;p14"/>
          <p:cNvSpPr txBox="1"/>
          <p:nvPr/>
        </p:nvSpPr>
        <p:spPr>
          <a:xfrm>
            <a:off x="742950" y="2027239"/>
            <a:ext cx="11169650" cy="2617953"/>
          </a:xfrm>
          <a:prstGeom prst="rect">
            <a:avLst/>
          </a:prstGeom>
          <a:noFill/>
          <a:ln>
            <a:noFill/>
          </a:ln>
        </p:spPr>
        <p:txBody>
          <a:bodyPr anchorCtr="0" anchor="t" bIns="45700" lIns="91425" spcFirstLastPara="1" rIns="91425" wrap="square" tIns="45700">
            <a:noAutofit/>
          </a:bodyPr>
          <a:lstStyle/>
          <a:p>
            <a:pPr indent="-368300" lvl="1" marL="685800" marR="0" rtl="0" algn="l">
              <a:lnSpc>
                <a:spcPct val="150000"/>
              </a:lnSpc>
              <a:spcBef>
                <a:spcPts val="0"/>
              </a:spcBef>
              <a:spcAft>
                <a:spcPts val="0"/>
              </a:spcAft>
              <a:buClr>
                <a:srgbClr val="000000"/>
              </a:buClr>
              <a:buSzPts val="2200"/>
              <a:buFont typeface="Arial"/>
              <a:buChar char="•"/>
            </a:pPr>
            <a:r>
              <a:rPr b="0" i="0" lang="en-US" sz="2200" u="none" cap="none" strike="noStrike">
                <a:solidFill>
                  <a:schemeClr val="dk1"/>
                </a:solidFill>
                <a:latin typeface="Calibri"/>
                <a:ea typeface="Calibri"/>
                <a:cs typeface="Calibri"/>
                <a:sym typeface="Calibri"/>
              </a:rPr>
              <a:t>It is essentially the same as Replication Controller except that it has more options for selector:</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matchLabels</a:t>
            </a:r>
            <a:endParaRPr b="0" i="0" sz="2200" u="none" cap="none" strike="noStrike">
              <a:solidFill>
                <a:srgbClr val="000000"/>
              </a:solidFill>
              <a:latin typeface="Calibri"/>
              <a:ea typeface="Calibri"/>
              <a:cs typeface="Calibri"/>
              <a:sym typeface="Calibri"/>
            </a:endParaRPr>
          </a:p>
          <a:p>
            <a:pPr indent="-368300" lvl="2" marL="11430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000000"/>
                </a:solidFill>
                <a:latin typeface="Calibri"/>
                <a:ea typeface="Calibri"/>
                <a:cs typeface="Calibri"/>
                <a:sym typeface="Calibri"/>
              </a:rPr>
              <a:t>matchExpressions</a:t>
            </a:r>
            <a:endParaRPr b="0" i="0" sz="2200" u="none" cap="none" strike="noStrike">
              <a:solidFill>
                <a:srgbClr val="000000"/>
              </a:solidFill>
              <a:latin typeface="Calibri"/>
              <a:ea typeface="Calibri"/>
              <a:cs typeface="Calibri"/>
              <a:sym typeface="Calibri"/>
            </a:endParaRPr>
          </a:p>
          <a:p>
            <a:pPr indent="-368300" lvl="1" marL="685800" marR="0" rtl="0" algn="l">
              <a:lnSpc>
                <a:spcPct val="150000"/>
              </a:lnSpc>
              <a:spcBef>
                <a:spcPts val="0"/>
              </a:spcBef>
              <a:spcAft>
                <a:spcPts val="0"/>
              </a:spcAft>
              <a:buClr>
                <a:srgbClr val="000000"/>
              </a:buClr>
              <a:buSzPts val="2200"/>
              <a:buFont typeface="Arial"/>
              <a:buChar char="•"/>
            </a:pPr>
            <a:r>
              <a:rPr b="0" i="0" lang="en-US" sz="2200" u="none" cap="none" strike="noStrike">
                <a:solidFill>
                  <a:schemeClr val="dk1"/>
                </a:solidFill>
                <a:latin typeface="Calibri"/>
                <a:ea typeface="Calibri"/>
                <a:cs typeface="Calibri"/>
                <a:sym typeface="Calibri"/>
              </a:rPr>
              <a:t>Replica set doesn’t support rolling update, instead use deployment</a:t>
            </a:r>
            <a:endParaRPr b="0" i="0" sz="2200" u="none" cap="none" strike="noStrike">
              <a:solidFill>
                <a:srgbClr val="000000"/>
              </a:solidFill>
              <a:latin typeface="Calibri"/>
              <a:ea typeface="Calibri"/>
              <a:cs typeface="Calibri"/>
              <a:sym typeface="Calibri"/>
            </a:endParaRPr>
          </a:p>
        </p:txBody>
      </p:sp>
      <p:sp>
        <p:nvSpPr>
          <p:cNvPr id="254" name="Google Shape;254;p14"/>
          <p:cNvSpPr txBox="1"/>
          <p:nvPr/>
        </p:nvSpPr>
        <p:spPr>
          <a:xfrm>
            <a:off x="742950" y="517526"/>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 Set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Google Shape;259;p1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60" name="Google Shape;260;p1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61" name="Google Shape;261;p1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62" name="Google Shape;262;p1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63" name="Google Shape;263;p1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64" name="Google Shape;264;p1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65" name="Google Shape;265;p15"/>
          <p:cNvSpPr txBox="1"/>
          <p:nvPr/>
        </p:nvSpPr>
        <p:spPr>
          <a:xfrm>
            <a:off x="742950" y="517526"/>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 Set</a:t>
            </a:r>
            <a:endParaRPr/>
          </a:p>
        </p:txBody>
      </p:sp>
      <p:pic>
        <p:nvPicPr>
          <p:cNvPr descr="Screen Shot 2019-03-07 at 2.23.26 PM.png" id="266" name="Google Shape;266;p15"/>
          <p:cNvPicPr preferRelativeResize="0"/>
          <p:nvPr/>
        </p:nvPicPr>
        <p:blipFill rotWithShape="1">
          <a:blip r:embed="rId5">
            <a:alphaModFix/>
          </a:blip>
          <a:srcRect b="0" l="0" r="0" t="0"/>
          <a:stretch/>
        </p:blipFill>
        <p:spPr>
          <a:xfrm>
            <a:off x="1339850" y="1843089"/>
            <a:ext cx="3136900" cy="3733800"/>
          </a:xfrm>
          <a:prstGeom prst="rect">
            <a:avLst/>
          </a:prstGeom>
          <a:noFill/>
          <a:ln>
            <a:noFill/>
          </a:ln>
        </p:spPr>
      </p:pic>
      <p:sp>
        <p:nvSpPr>
          <p:cNvPr id="267" name="Google Shape;267;p15"/>
          <p:cNvSpPr txBox="1"/>
          <p:nvPr/>
        </p:nvSpPr>
        <p:spPr>
          <a:xfrm>
            <a:off x="5073650" y="2224814"/>
            <a:ext cx="6450454" cy="3080089"/>
          </a:xfrm>
          <a:prstGeom prst="rect">
            <a:avLst/>
          </a:prstGeom>
          <a:noFill/>
          <a:ln>
            <a:noFill/>
          </a:ln>
        </p:spPr>
        <p:txBody>
          <a:bodyPr anchorCtr="0" anchor="t" bIns="45700" lIns="91425" spcFirstLastPara="1" rIns="91425" wrap="square" tIns="45700">
            <a:noAutofit/>
          </a:bodyPr>
          <a:lstStyle/>
          <a:p>
            <a:pPr indent="-368300" lvl="1" marL="742950" marR="0" rtl="0" algn="l">
              <a:lnSpc>
                <a:spcPct val="150000"/>
              </a:lnSpc>
              <a:spcBef>
                <a:spcPts val="0"/>
              </a:spcBef>
              <a:spcAft>
                <a:spcPts val="0"/>
              </a:spcAft>
              <a:buClr>
                <a:srgbClr val="000000"/>
              </a:buClr>
              <a:buSzPts val="2200"/>
              <a:buFont typeface="Arial"/>
              <a:buChar char="–"/>
            </a:pPr>
            <a:r>
              <a:rPr b="0" i="0" lang="en-US" sz="1800" u="none" cap="none" strike="noStrike">
                <a:solidFill>
                  <a:schemeClr val="dk1"/>
                </a:solidFill>
                <a:latin typeface="Calibri"/>
                <a:ea typeface="Calibri"/>
                <a:cs typeface="Calibri"/>
                <a:sym typeface="Calibri"/>
              </a:rPr>
              <a:t>This Replica Set has the same rules as the Replication Controller in the previous slide.</a:t>
            </a:r>
            <a:endParaRPr/>
          </a:p>
          <a:p>
            <a:pPr indent="-368300" lvl="1" marL="742950" marR="0" rtl="0" algn="l">
              <a:lnSpc>
                <a:spcPct val="150000"/>
              </a:lnSpc>
              <a:spcBef>
                <a:spcPts val="0"/>
              </a:spcBef>
              <a:spcAft>
                <a:spcPts val="0"/>
              </a:spcAft>
              <a:buClr>
                <a:srgbClr val="000000"/>
              </a:buClr>
              <a:buSzPts val="2200"/>
              <a:buFont typeface="Arial"/>
              <a:buChar char="–"/>
            </a:pPr>
            <a:r>
              <a:rPr b="0" i="0" lang="en-US" sz="1800" u="none" cap="none" strike="noStrike">
                <a:solidFill>
                  <a:schemeClr val="dk1"/>
                </a:solidFill>
                <a:latin typeface="Calibri"/>
                <a:ea typeface="Calibri"/>
                <a:cs typeface="Calibri"/>
                <a:sym typeface="Calibri"/>
              </a:rPr>
              <a:t>This file says:</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chemeClr val="dk1"/>
                </a:solidFill>
                <a:latin typeface="Calibri"/>
                <a:ea typeface="Calibri"/>
                <a:cs typeface="Calibri"/>
                <a:sym typeface="Calibri"/>
              </a:rPr>
              <a:t>We need to have 3 replicas of this Pod</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rgbClr val="000000"/>
                </a:solidFill>
                <a:latin typeface="Calibri"/>
                <a:ea typeface="Calibri"/>
                <a:cs typeface="Calibri"/>
                <a:sym typeface="Calibri"/>
              </a:rPr>
              <a:t>The Pod has 1 container (image: nginx)</a:t>
            </a:r>
            <a:endParaRPr/>
          </a:p>
          <a:p>
            <a:pPr indent="-368300" lvl="1" marL="742950" marR="0" rtl="0" algn="l">
              <a:lnSpc>
                <a:spcPct val="150000"/>
              </a:lnSpc>
              <a:spcBef>
                <a:spcPts val="0"/>
              </a:spcBef>
              <a:spcAft>
                <a:spcPts val="0"/>
              </a:spcAft>
              <a:buClr>
                <a:srgbClr val="000000"/>
              </a:buClr>
              <a:buSzPts val="2200"/>
              <a:buFont typeface="Arial"/>
              <a:buChar char="–"/>
            </a:pPr>
            <a:r>
              <a:rPr b="0" i="0" lang="en-US" sz="1800" u="none" cap="none" strike="noStrike">
                <a:solidFill>
                  <a:srgbClr val="000000"/>
                </a:solidFill>
                <a:latin typeface="Calibri"/>
                <a:ea typeface="Calibri"/>
                <a:cs typeface="Calibri"/>
                <a:sym typeface="Calibri"/>
              </a:rPr>
              <a:t>Create the Replication controller:</a:t>
            </a:r>
            <a:endParaRPr/>
          </a:p>
          <a:p>
            <a:pPr indent="-368300" lvl="2" marL="1143000" marR="0" rtl="0" algn="l">
              <a:lnSpc>
                <a:spcPct val="150000"/>
              </a:lnSpc>
              <a:spcBef>
                <a:spcPts val="0"/>
              </a:spcBef>
              <a:spcAft>
                <a:spcPts val="0"/>
              </a:spcAft>
              <a:buClr>
                <a:srgbClr val="000000"/>
              </a:buClr>
              <a:buSzPts val="2200"/>
              <a:buFont typeface="Arial"/>
              <a:buChar char="•"/>
            </a:pPr>
            <a:r>
              <a:rPr b="0" i="0" lang="en-US" sz="1400" u="none" cap="none" strike="noStrike">
                <a:solidFill>
                  <a:srgbClr val="000000"/>
                </a:solidFill>
                <a:latin typeface="Calibri"/>
                <a:ea typeface="Calibri"/>
                <a:cs typeface="Calibri"/>
                <a:sym typeface="Calibri"/>
              </a:rPr>
              <a:t>kubectl create -f rs.yaml</a:t>
            </a:r>
            <a:endParaRPr b="0" i="0" sz="1400" u="none" cap="none" strike="noStrike">
              <a:solidFill>
                <a:srgbClr val="000000"/>
              </a:solidFill>
              <a:latin typeface="Calibri"/>
              <a:ea typeface="Calibri"/>
              <a:cs typeface="Calibri"/>
              <a:sym typeface="Calibri"/>
            </a:endParaRPr>
          </a:p>
          <a:p>
            <a:pPr indent="-228600" lvl="1" marL="742950" marR="0" rtl="0" algn="l">
              <a:lnSpc>
                <a:spcPct val="150000"/>
              </a:lnSpc>
              <a:spcBef>
                <a:spcPts val="0"/>
              </a:spcBef>
              <a:spcAft>
                <a:spcPts val="0"/>
              </a:spcAft>
              <a:buClr>
                <a:srgbClr val="000000"/>
              </a:buClr>
              <a:buSzPts val="22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cxnSp>
        <p:nvCxnSpPr>
          <p:cNvPr id="272" name="Google Shape;272;p1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73" name="Google Shape;273;p1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74" name="Google Shape;274;p1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75" name="Google Shape;275;p1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76" name="Google Shape;276;p1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77" name="Google Shape;277;p1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78" name="Google Shape;278;p16"/>
          <p:cNvSpPr txBox="1"/>
          <p:nvPr/>
        </p:nvSpPr>
        <p:spPr>
          <a:xfrm>
            <a:off x="190402" y="97654"/>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 Set</a:t>
            </a:r>
            <a:endParaRPr/>
          </a:p>
        </p:txBody>
      </p:sp>
      <p:pic>
        <p:nvPicPr>
          <p:cNvPr descr="Screen Shot 2019-03-07 at 2.21.47 PM.png" id="279" name="Google Shape;279;p16"/>
          <p:cNvPicPr preferRelativeResize="0"/>
          <p:nvPr/>
        </p:nvPicPr>
        <p:blipFill rotWithShape="1">
          <a:blip r:embed="rId5">
            <a:alphaModFix/>
          </a:blip>
          <a:srcRect b="0" l="0" r="0" t="0"/>
          <a:stretch/>
        </p:blipFill>
        <p:spPr>
          <a:xfrm>
            <a:off x="3133756" y="762128"/>
            <a:ext cx="6708744" cy="53107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cxnSp>
        <p:nvCxnSpPr>
          <p:cNvPr id="284" name="Google Shape;284;p1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85" name="Google Shape;285;p1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86" name="Google Shape;286;p1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287" name="Google Shape;287;p1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288" name="Google Shape;288;p1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289" name="Google Shape;289;p1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290" name="Google Shape;290;p17"/>
          <p:cNvSpPr txBox="1"/>
          <p:nvPr/>
        </p:nvSpPr>
        <p:spPr>
          <a:xfrm>
            <a:off x="190402" y="97654"/>
            <a:ext cx="1122689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Replica Set – match labels and expressions</a:t>
            </a:r>
            <a:endParaRPr/>
          </a:p>
        </p:txBody>
      </p:sp>
      <p:pic>
        <p:nvPicPr>
          <p:cNvPr id="291" name="Google Shape;291;p17"/>
          <p:cNvPicPr preferRelativeResize="0"/>
          <p:nvPr/>
        </p:nvPicPr>
        <p:blipFill rotWithShape="1">
          <a:blip r:embed="rId5">
            <a:alphaModFix/>
          </a:blip>
          <a:srcRect b="0" l="0" r="0" t="0"/>
          <a:stretch/>
        </p:blipFill>
        <p:spPr>
          <a:xfrm>
            <a:off x="790574" y="1524817"/>
            <a:ext cx="4572000" cy="1778000"/>
          </a:xfrm>
          <a:prstGeom prst="rect">
            <a:avLst/>
          </a:prstGeom>
          <a:noFill/>
          <a:ln>
            <a:noFill/>
          </a:ln>
        </p:spPr>
      </p:pic>
      <p:pic>
        <p:nvPicPr>
          <p:cNvPr id="292" name="Google Shape;292;p17"/>
          <p:cNvPicPr preferRelativeResize="0"/>
          <p:nvPr/>
        </p:nvPicPr>
        <p:blipFill rotWithShape="1">
          <a:blip r:embed="rId6">
            <a:alphaModFix/>
          </a:blip>
          <a:srcRect b="0" l="0" r="0" t="0"/>
          <a:stretch/>
        </p:blipFill>
        <p:spPr>
          <a:xfrm>
            <a:off x="790574" y="3796967"/>
            <a:ext cx="8394700" cy="205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cxnSp>
        <p:nvCxnSpPr>
          <p:cNvPr id="297" name="Google Shape;297;p1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298" name="Google Shape;298;p1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299" name="Google Shape;299;p1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00" name="Google Shape;300;p1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301" name="Google Shape;301;p1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302" name="Google Shape;302;p1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03" name="Google Shape;303;p18"/>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Deployments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9"/>
          <p:cNvSpPr txBox="1"/>
          <p:nvPr>
            <p:ph idx="1" type="body"/>
          </p:nvPr>
        </p:nvSpPr>
        <p:spPr>
          <a:xfrm>
            <a:off x="737060" y="2486148"/>
            <a:ext cx="5954678" cy="3501902"/>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00000"/>
              </a:buClr>
              <a:buSzPts val="2200"/>
              <a:buFont typeface="Noto Sans Symbols"/>
              <a:buChar char="▪"/>
            </a:pPr>
            <a:r>
              <a:rPr lang="en-US" sz="2200">
                <a:solidFill>
                  <a:schemeClr val="dk1"/>
                </a:solidFill>
              </a:rPr>
              <a:t>Self Healing: Continuously monitors and replaces instances if necessary </a:t>
            </a:r>
            <a:endParaRPr sz="2200">
              <a:solidFill>
                <a:schemeClr val="dk1"/>
              </a:solidFill>
            </a:endParaRPr>
          </a:p>
          <a:p>
            <a:pPr indent="-457200" lvl="0" marL="457200" rtl="0" algn="l">
              <a:lnSpc>
                <a:spcPct val="90000"/>
              </a:lnSpc>
              <a:spcBef>
                <a:spcPts val="400"/>
              </a:spcBef>
              <a:spcAft>
                <a:spcPts val="0"/>
              </a:spcAft>
              <a:buClr>
                <a:srgbClr val="000000"/>
              </a:buClr>
              <a:buSzPts val="2200"/>
              <a:buFont typeface="Noto Sans Symbols"/>
              <a:buChar char="▪"/>
            </a:pPr>
            <a:r>
              <a:rPr lang="en-US" sz="2200">
                <a:solidFill>
                  <a:schemeClr val="dk1"/>
                </a:solidFill>
              </a:rPr>
              <a:t>Provides declarative updates for Pods and </a:t>
            </a:r>
            <a:r>
              <a:rPr lang="en-US" sz="2200"/>
              <a:t>Replica Sets</a:t>
            </a:r>
            <a:endParaRPr sz="2200">
              <a:solidFill>
                <a:schemeClr val="dk1"/>
              </a:solidFill>
            </a:endParaRPr>
          </a:p>
          <a:p>
            <a:pPr indent="-505460" lvl="1" marL="914400" rtl="0" algn="l">
              <a:lnSpc>
                <a:spcPct val="90000"/>
              </a:lnSpc>
              <a:spcBef>
                <a:spcPts val="320"/>
              </a:spcBef>
              <a:spcAft>
                <a:spcPts val="0"/>
              </a:spcAft>
              <a:buClr>
                <a:srgbClr val="000000"/>
              </a:buClr>
              <a:buSzPts val="2200"/>
              <a:buFont typeface="Noto Sans Symbols"/>
              <a:buChar char="▪"/>
            </a:pPr>
            <a:r>
              <a:rPr lang="en-US" sz="2200">
                <a:solidFill>
                  <a:schemeClr val="dk1"/>
                </a:solidFill>
              </a:rPr>
              <a:t>Updates actual state to desired state at a controlled rate</a:t>
            </a:r>
            <a:endParaRPr sz="2200">
              <a:solidFill>
                <a:schemeClr val="dk1"/>
              </a:solidFill>
            </a:endParaRPr>
          </a:p>
          <a:p>
            <a:pPr indent="-505460" lvl="1" marL="914400" rtl="0" algn="l">
              <a:lnSpc>
                <a:spcPct val="90000"/>
              </a:lnSpc>
              <a:spcBef>
                <a:spcPts val="320"/>
              </a:spcBef>
              <a:spcAft>
                <a:spcPts val="0"/>
              </a:spcAft>
              <a:buClr>
                <a:srgbClr val="000000"/>
              </a:buClr>
              <a:buSzPts val="2200"/>
              <a:buFont typeface="Noto Sans Symbols"/>
              <a:buChar char="▪"/>
            </a:pPr>
            <a:r>
              <a:rPr lang="en-US" sz="2200">
                <a:solidFill>
                  <a:schemeClr val="dk1"/>
                </a:solidFill>
              </a:rPr>
              <a:t>For example: Current state is 3 instances of Tomcat. Desired state is 5 instances of Tomcat -&gt; Create 2 more instances of Tomcat</a:t>
            </a:r>
            <a:endParaRPr sz="1600">
              <a:solidFill>
                <a:schemeClr val="dk1"/>
              </a:solidFill>
            </a:endParaRPr>
          </a:p>
        </p:txBody>
      </p:sp>
      <p:pic>
        <p:nvPicPr>
          <p:cNvPr id="309" name="Google Shape;309;p19"/>
          <p:cNvPicPr preferRelativeResize="0"/>
          <p:nvPr/>
        </p:nvPicPr>
        <p:blipFill rotWithShape="1">
          <a:blip r:embed="rId3">
            <a:alphaModFix/>
          </a:blip>
          <a:srcRect b="0" l="0" r="0" t="0"/>
          <a:stretch/>
        </p:blipFill>
        <p:spPr>
          <a:xfrm>
            <a:off x="6906026" y="2193600"/>
            <a:ext cx="3714482" cy="2683200"/>
          </a:xfrm>
          <a:prstGeom prst="rect">
            <a:avLst/>
          </a:prstGeom>
          <a:noFill/>
          <a:ln>
            <a:noFill/>
          </a:ln>
        </p:spPr>
      </p:pic>
      <p:sp>
        <p:nvSpPr>
          <p:cNvPr id="310" name="Google Shape;310;p19"/>
          <p:cNvSpPr txBox="1"/>
          <p:nvPr/>
        </p:nvSpPr>
        <p:spPr>
          <a:xfrm>
            <a:off x="739774" y="1801488"/>
            <a:ext cx="775350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200">
                <a:solidFill>
                  <a:schemeClr val="dk1"/>
                </a:solidFill>
                <a:latin typeface="Calibri"/>
                <a:ea typeface="Calibri"/>
                <a:cs typeface="Calibri"/>
                <a:sym typeface="Calibri"/>
              </a:rPr>
              <a:t>Allows you to deploy a (self-healing) instance of an application.</a:t>
            </a:r>
            <a:endParaRPr sz="2200">
              <a:solidFill>
                <a:srgbClr val="000000"/>
              </a:solidFill>
              <a:latin typeface="Arial"/>
              <a:ea typeface="Arial"/>
              <a:cs typeface="Arial"/>
              <a:sym typeface="Arial"/>
            </a:endParaRPr>
          </a:p>
        </p:txBody>
      </p:sp>
      <p:cxnSp>
        <p:nvCxnSpPr>
          <p:cNvPr id="311" name="Google Shape;311;p1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12" name="Google Shape;312;p1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13" name="Google Shape;313;p1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14" name="Google Shape;314;p19"/>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315" name="Google Shape;315;p19"/>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316" name="Google Shape;316;p1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17" name="Google Shape;317;p19"/>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Deployments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cxnSp>
        <p:nvCxnSpPr>
          <p:cNvPr id="99" name="Google Shape;99;p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0" name="Google Shape;100;p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01" name="Google Shape;101;p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2" name="Google Shape;102;p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3" name="Google Shape;103;p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4" name="Google Shape;104;p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05" name="Google Shape;105;p2"/>
          <p:cNvSpPr txBox="1"/>
          <p:nvPr/>
        </p:nvSpPr>
        <p:spPr>
          <a:xfrm>
            <a:off x="469345" y="164570"/>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Table of Content</a:t>
            </a:r>
            <a:endParaRPr/>
          </a:p>
        </p:txBody>
      </p:sp>
      <p:sp>
        <p:nvSpPr>
          <p:cNvPr id="106" name="Google Shape;106;p2"/>
          <p:cNvSpPr txBox="1"/>
          <p:nvPr/>
        </p:nvSpPr>
        <p:spPr>
          <a:xfrm>
            <a:off x="1311961" y="1490133"/>
            <a:ext cx="9568078" cy="38318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Pod</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Controllers – ReplicaSet, ReplicationController, Deployment</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Services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Storage and Volumes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StorageClass</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Labels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Namespaces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Secret</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ConfigMap</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DaemonSet</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Job and CronJob</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Pod Priority and Pre-emption</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Node Role and Taints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Resource Quotas</a:t>
            </a:r>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Authorization and Authentication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0"/>
          <p:cNvSpPr/>
          <p:nvPr/>
        </p:nvSpPr>
        <p:spPr>
          <a:xfrm>
            <a:off x="1755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D2F2D"/>
                </a:solidFill>
                <a:latin typeface="Courier"/>
                <a:ea typeface="Courier"/>
                <a:cs typeface="Courier"/>
                <a:sym typeface="Courier"/>
              </a:rPr>
              <a:t>apiVersion: apps/v1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kind: Deployment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metadata: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name: nginx-deployment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labels: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app: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spec: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replicas: 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selector: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matchLabels: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app: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template: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metadata: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labels: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app: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spec: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containers: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 name: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image: nginx:1.7.9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ports: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 containerPort: 80</a:t>
            </a:r>
            <a:endParaRPr sz="1400">
              <a:solidFill>
                <a:srgbClr val="4D2F2D"/>
              </a:solidFill>
              <a:latin typeface="Courier"/>
              <a:ea typeface="Courier"/>
              <a:cs typeface="Courier"/>
              <a:sym typeface="Courier"/>
            </a:endParaRPr>
          </a:p>
        </p:txBody>
      </p:sp>
      <p:sp>
        <p:nvSpPr>
          <p:cNvPr id="323" name="Google Shape;323;p20"/>
          <p:cNvSpPr txBox="1"/>
          <p:nvPr/>
        </p:nvSpPr>
        <p:spPr>
          <a:xfrm>
            <a:off x="1755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dep.yml</a:t>
            </a:r>
            <a:endParaRPr b="1" sz="1400">
              <a:solidFill>
                <a:srgbClr val="000000"/>
              </a:solidFill>
              <a:latin typeface="Arial"/>
              <a:ea typeface="Arial"/>
              <a:cs typeface="Arial"/>
              <a:sym typeface="Arial"/>
            </a:endParaRPr>
          </a:p>
        </p:txBody>
      </p:sp>
      <p:pic>
        <p:nvPicPr>
          <p:cNvPr id="324" name="Google Shape;324;p20"/>
          <p:cNvPicPr preferRelativeResize="0"/>
          <p:nvPr/>
        </p:nvPicPr>
        <p:blipFill rotWithShape="1">
          <a:blip r:embed="rId3">
            <a:alphaModFix/>
          </a:blip>
          <a:srcRect b="0" l="0" r="0" t="0"/>
          <a:stretch/>
        </p:blipFill>
        <p:spPr>
          <a:xfrm>
            <a:off x="5238449" y="1848637"/>
            <a:ext cx="6028266" cy="1703798"/>
          </a:xfrm>
          <a:prstGeom prst="rect">
            <a:avLst/>
          </a:prstGeom>
          <a:noFill/>
          <a:ln>
            <a:noFill/>
          </a:ln>
        </p:spPr>
      </p:pic>
      <p:cxnSp>
        <p:nvCxnSpPr>
          <p:cNvPr id="325" name="Google Shape;325;p2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26" name="Google Shape;326;p2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27" name="Google Shape;327;p2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28" name="Google Shape;328;p20"/>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329" name="Google Shape;329;p20"/>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330" name="Google Shape;330;p2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1"/>
          <p:cNvSpPr txBox="1"/>
          <p:nvPr/>
        </p:nvSpPr>
        <p:spPr>
          <a:xfrm>
            <a:off x="2152650" y="1885742"/>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kubectl create -f &lt;yaml_file&gt;</a:t>
            </a:r>
            <a:endParaRPr sz="1600">
              <a:solidFill>
                <a:schemeClr val="dk1"/>
              </a:solidFill>
              <a:latin typeface="Calibri"/>
              <a:ea typeface="Calibri"/>
              <a:cs typeface="Calibri"/>
              <a:sym typeface="Calibri"/>
            </a:endParaRPr>
          </a:p>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kubectl create -f &lt;yaml_file_1&gt; -f &lt;yaml_file_2&gt;</a:t>
            </a:r>
            <a:endParaRPr sz="1600">
              <a:solidFill>
                <a:schemeClr val="dk1"/>
              </a:solidFill>
              <a:latin typeface="Calibri"/>
              <a:ea typeface="Calibri"/>
              <a:cs typeface="Calibri"/>
              <a:sym typeface="Calibri"/>
            </a:endParaRPr>
          </a:p>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kubectl create -f &lt;json_file&gt;</a:t>
            </a:r>
            <a:endParaRPr sz="1600">
              <a:solidFill>
                <a:schemeClr val="dk1"/>
              </a:solidFill>
              <a:latin typeface="Calibri"/>
              <a:ea typeface="Calibri"/>
              <a:cs typeface="Calibri"/>
              <a:sym typeface="Calibri"/>
            </a:endParaRPr>
          </a:p>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kubectl create -f &lt;url_name&gt;</a:t>
            </a:r>
            <a:endParaRPr sz="1600">
              <a:solidFill>
                <a:schemeClr val="dk1"/>
              </a:solidFill>
              <a:latin typeface="Calibri"/>
              <a:ea typeface="Calibri"/>
              <a:cs typeface="Calibri"/>
              <a:sym typeface="Calibri"/>
            </a:endParaRPr>
          </a:p>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kubectl create -f &lt;directory_name&gt;</a:t>
            </a:r>
            <a:endParaRPr sz="1600">
              <a:solidFill>
                <a:schemeClr val="dk1"/>
              </a:solidFill>
              <a:latin typeface="Calibri"/>
              <a:ea typeface="Calibri"/>
              <a:cs typeface="Calibri"/>
              <a:sym typeface="Calibri"/>
            </a:endParaRPr>
          </a:p>
        </p:txBody>
      </p:sp>
      <p:sp>
        <p:nvSpPr>
          <p:cNvPr id="336" name="Google Shape;336;p21"/>
          <p:cNvSpPr txBox="1"/>
          <p:nvPr/>
        </p:nvSpPr>
        <p:spPr>
          <a:xfrm>
            <a:off x="1094859" y="4007719"/>
            <a:ext cx="9838481"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kubectl create</a:t>
            </a:r>
            <a:r>
              <a:rPr lang="en-US" sz="1600">
                <a:solidFill>
                  <a:schemeClr val="dk1"/>
                </a:solidFill>
                <a:latin typeface="Calibri"/>
                <a:ea typeface="Calibri"/>
                <a:cs typeface="Calibri"/>
                <a:sym typeface="Calibri"/>
              </a:rPr>
              <a:t> tell the Kubernetes API what you want to create, replace or delete. It’s a imperative approach and good if single person is working in the team.</a:t>
            </a:r>
            <a:endParaRPr/>
          </a:p>
          <a:p>
            <a:pPr indent="-139700" lvl="0" marL="342900" marR="0" rtl="0" algn="l">
              <a:lnSpc>
                <a:spcPct val="150000"/>
              </a:lnSpc>
              <a:spcBef>
                <a:spcPts val="0"/>
              </a:spcBef>
              <a:spcAft>
                <a:spcPts val="0"/>
              </a:spcAft>
              <a:buClr>
                <a:schemeClr val="dk1"/>
              </a:buClr>
              <a:buSzPts val="2000"/>
              <a:buFont typeface="Calibri"/>
              <a:buChar char="•"/>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kubectl apply</a:t>
            </a:r>
            <a:r>
              <a:rPr lang="en-US" sz="1600">
                <a:solidFill>
                  <a:schemeClr val="dk1"/>
                </a:solidFill>
                <a:latin typeface="Calibri"/>
                <a:ea typeface="Calibri"/>
                <a:cs typeface="Calibri"/>
                <a:sym typeface="Calibri"/>
              </a:rPr>
              <a:t> – apply changes to a live object. It’s a declarative approach and good when you want to maintain versions</a:t>
            </a:r>
            <a:endParaRPr sz="1600">
              <a:solidFill>
                <a:schemeClr val="dk1"/>
              </a:solidFill>
              <a:latin typeface="Calibri"/>
              <a:ea typeface="Calibri"/>
              <a:cs typeface="Calibri"/>
              <a:sym typeface="Calibri"/>
            </a:endParaRPr>
          </a:p>
        </p:txBody>
      </p:sp>
      <p:cxnSp>
        <p:nvCxnSpPr>
          <p:cNvPr id="337" name="Google Shape;337;p2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38" name="Google Shape;338;p2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39" name="Google Shape;339;p2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40" name="Google Shape;340;p2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341" name="Google Shape;341;p2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342" name="Google Shape;342;p2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43" name="Google Shape;343;p2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Kubectl create/apply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2"/>
          <p:cNvSpPr txBox="1"/>
          <p:nvPr>
            <p:ph idx="1" type="body"/>
          </p:nvPr>
        </p:nvSpPr>
        <p:spPr>
          <a:xfrm>
            <a:off x="635000" y="1524000"/>
            <a:ext cx="11099800" cy="4216400"/>
          </a:xfrm>
          <a:prstGeom prst="rect">
            <a:avLst/>
          </a:prstGeom>
          <a:noFill/>
          <a:ln>
            <a:noFill/>
          </a:ln>
        </p:spPr>
        <p:txBody>
          <a:bodyPr anchorCtr="0" anchor="t" bIns="91425" lIns="91425" spcFirstLastPara="1" rIns="91425" wrap="square" tIns="91425">
            <a:noAutofit/>
          </a:bodyPr>
          <a:lstStyle/>
          <a:p>
            <a:pPr indent="-342900" lvl="0" marL="431800" rtl="0" algn="l">
              <a:lnSpc>
                <a:spcPct val="90000"/>
              </a:lnSpc>
              <a:spcBef>
                <a:spcPts val="640"/>
              </a:spcBef>
              <a:spcAft>
                <a:spcPts val="0"/>
              </a:spcAft>
              <a:buClr>
                <a:srgbClr val="000000"/>
              </a:buClr>
              <a:buSzPts val="2200"/>
              <a:buChar char="•"/>
            </a:pPr>
            <a:r>
              <a:rPr lang="en-US" sz="2200"/>
              <a:t>Exercise to create Replication Controllers, Replica Sets and Deployments and describe their functions</a:t>
            </a:r>
            <a:endParaRPr sz="2200"/>
          </a:p>
          <a:p>
            <a:pPr indent="-342900" lvl="0" marL="431800" rtl="0" algn="l">
              <a:lnSpc>
                <a:spcPct val="90000"/>
              </a:lnSpc>
              <a:spcBef>
                <a:spcPts val="0"/>
              </a:spcBef>
              <a:spcAft>
                <a:spcPts val="0"/>
              </a:spcAft>
              <a:buClr>
                <a:srgbClr val="000000"/>
              </a:buClr>
              <a:buSzPts val="2200"/>
              <a:buChar char="•"/>
            </a:pPr>
            <a:r>
              <a:rPr lang="en-US" sz="2200"/>
              <a:t>Check the results and describe the objects</a:t>
            </a:r>
            <a:endParaRPr sz="2200"/>
          </a:p>
          <a:p>
            <a:pPr indent="0" lvl="0" marL="0" rtl="0" algn="l">
              <a:lnSpc>
                <a:spcPct val="90000"/>
              </a:lnSpc>
              <a:spcBef>
                <a:spcPts val="640"/>
              </a:spcBef>
              <a:spcAft>
                <a:spcPts val="0"/>
              </a:spcAft>
              <a:buClr>
                <a:schemeClr val="dk1"/>
              </a:buClr>
              <a:buSzPts val="2000"/>
              <a:buNone/>
            </a:pPr>
            <a:r>
              <a:t/>
            </a:r>
            <a:endParaRPr/>
          </a:p>
          <a:p>
            <a:pPr indent="0" lvl="0" marL="0" rtl="0" algn="l">
              <a:lnSpc>
                <a:spcPct val="90000"/>
              </a:lnSpc>
              <a:spcBef>
                <a:spcPts val="640"/>
              </a:spcBef>
              <a:spcAft>
                <a:spcPts val="0"/>
              </a:spcAft>
              <a:buClr>
                <a:schemeClr val="dk1"/>
              </a:buClr>
              <a:buSzPts val="2000"/>
              <a:buNone/>
            </a:pPr>
            <a:r>
              <a:rPr lang="en-US" sz="2000"/>
              <a:t>git clone </a:t>
            </a:r>
            <a:r>
              <a:rPr lang="en-US" sz="2000" u="sng">
                <a:solidFill>
                  <a:schemeClr val="hlink"/>
                </a:solidFill>
                <a:hlinkClick r:id="rId3"/>
              </a:rPr>
              <a:t>https://github.com/abhikbanerjee/kubernetes_teach_git</a:t>
            </a:r>
            <a:endParaRPr sz="2000"/>
          </a:p>
          <a:p>
            <a:pPr indent="0" lvl="0" marL="0" rtl="0" algn="l">
              <a:lnSpc>
                <a:spcPct val="90000"/>
              </a:lnSpc>
              <a:spcBef>
                <a:spcPts val="640"/>
              </a:spcBef>
              <a:spcAft>
                <a:spcPts val="0"/>
              </a:spcAft>
              <a:buClr>
                <a:schemeClr val="dk1"/>
              </a:buClr>
              <a:buSzPts val="2000"/>
              <a:buNone/>
            </a:pPr>
            <a:r>
              <a:rPr lang="en-US" sz="2000"/>
              <a:t>cd kubernetes_teach_git/ex1/</a:t>
            </a:r>
            <a:endParaRPr/>
          </a:p>
          <a:p>
            <a:pPr indent="0" lvl="0" marL="0" rtl="0" algn="l">
              <a:lnSpc>
                <a:spcPct val="90000"/>
              </a:lnSpc>
              <a:spcBef>
                <a:spcPts val="640"/>
              </a:spcBef>
              <a:spcAft>
                <a:spcPts val="0"/>
              </a:spcAft>
              <a:buClr>
                <a:schemeClr val="dk1"/>
              </a:buClr>
              <a:buSzPts val="2200"/>
              <a:buNone/>
            </a:pPr>
            <a:r>
              <a:t/>
            </a:r>
            <a:endParaRPr sz="2200"/>
          </a:p>
          <a:p>
            <a:pPr indent="0" lvl="0" marL="0" rtl="0" algn="l">
              <a:lnSpc>
                <a:spcPct val="90000"/>
              </a:lnSpc>
              <a:spcBef>
                <a:spcPts val="640"/>
              </a:spcBef>
              <a:spcAft>
                <a:spcPts val="0"/>
              </a:spcAft>
              <a:buClr>
                <a:schemeClr val="dk1"/>
              </a:buClr>
              <a:buSzPts val="2200"/>
              <a:buNone/>
            </a:pPr>
            <a:r>
              <a:t/>
            </a:r>
            <a:endParaRPr sz="2200"/>
          </a:p>
          <a:p>
            <a:pPr indent="0" lvl="0" marL="0" rtl="0" algn="l">
              <a:lnSpc>
                <a:spcPct val="90000"/>
              </a:lnSpc>
              <a:spcBef>
                <a:spcPts val="640"/>
              </a:spcBef>
              <a:spcAft>
                <a:spcPts val="0"/>
              </a:spcAft>
              <a:buClr>
                <a:schemeClr val="dk1"/>
              </a:buClr>
              <a:buSzPts val="2100"/>
              <a:buNone/>
            </a:pPr>
            <a:r>
              <a:rPr lang="en-US" sz="2000" u="sng">
                <a:solidFill>
                  <a:schemeClr val="hlink"/>
                </a:solidFill>
                <a:hlinkClick r:id="rId4"/>
              </a:rPr>
              <a:t>https://github.com/abhikbanerjee/kubernetes_teach_git/blob/master/ex1/rc_rs_deployment.md</a:t>
            </a:r>
            <a:endParaRPr sz="2000"/>
          </a:p>
          <a:p>
            <a:pPr indent="0" lvl="0" marL="0" rtl="0" algn="l">
              <a:lnSpc>
                <a:spcPct val="90000"/>
              </a:lnSpc>
              <a:spcBef>
                <a:spcPts val="640"/>
              </a:spcBef>
              <a:spcAft>
                <a:spcPts val="0"/>
              </a:spcAft>
              <a:buClr>
                <a:schemeClr val="dk1"/>
              </a:buClr>
              <a:buSzPts val="2200"/>
              <a:buNone/>
            </a:pPr>
            <a:r>
              <a:t/>
            </a:r>
            <a:endParaRPr sz="2200"/>
          </a:p>
        </p:txBody>
      </p:sp>
      <p:cxnSp>
        <p:nvCxnSpPr>
          <p:cNvPr id="349" name="Google Shape;349;p2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50" name="Google Shape;350;p2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51" name="Google Shape;351;p2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52" name="Google Shape;352;p22"/>
          <p:cNvPicPr preferRelativeResize="0"/>
          <p:nvPr/>
        </p:nvPicPr>
        <p:blipFill rotWithShape="1">
          <a:blip r:embed="rId5">
            <a:alphaModFix/>
          </a:blip>
          <a:srcRect b="0" l="0" r="0" t="0"/>
          <a:stretch/>
        </p:blipFill>
        <p:spPr>
          <a:xfrm>
            <a:off x="247650" y="6273801"/>
            <a:ext cx="542924" cy="542924"/>
          </a:xfrm>
          <a:prstGeom prst="rect">
            <a:avLst/>
          </a:prstGeom>
          <a:noFill/>
          <a:ln>
            <a:noFill/>
          </a:ln>
        </p:spPr>
      </p:pic>
      <p:pic>
        <p:nvPicPr>
          <p:cNvPr id="353" name="Google Shape;353;p22"/>
          <p:cNvPicPr preferRelativeResize="0"/>
          <p:nvPr/>
        </p:nvPicPr>
        <p:blipFill rotWithShape="1">
          <a:blip r:embed="rId6">
            <a:alphaModFix/>
          </a:blip>
          <a:srcRect b="30906" l="0" r="0" t="26736"/>
          <a:stretch/>
        </p:blipFill>
        <p:spPr>
          <a:xfrm>
            <a:off x="9965555" y="6252635"/>
            <a:ext cx="1301160" cy="551155"/>
          </a:xfrm>
          <a:prstGeom prst="rect">
            <a:avLst/>
          </a:prstGeom>
          <a:noFill/>
          <a:ln>
            <a:noFill/>
          </a:ln>
        </p:spPr>
      </p:pic>
      <p:sp>
        <p:nvSpPr>
          <p:cNvPr id="354" name="Google Shape;354;p2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55" name="Google Shape;355;p22"/>
          <p:cNvSpPr txBox="1"/>
          <p:nvPr/>
        </p:nvSpPr>
        <p:spPr>
          <a:xfrm>
            <a:off x="519112" y="17583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(rc, rs, deploy)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cxnSp>
        <p:nvCxnSpPr>
          <p:cNvPr id="360" name="Google Shape;360;p2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61" name="Google Shape;361;p2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62" name="Google Shape;362;p2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63" name="Google Shape;363;p2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364" name="Google Shape;364;p2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365" name="Google Shape;365;p2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66" name="Google Shape;366;p23"/>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4"/>
          <p:cNvSpPr txBox="1"/>
          <p:nvPr>
            <p:ph idx="1" type="body"/>
          </p:nvPr>
        </p:nvSpPr>
        <p:spPr>
          <a:xfrm>
            <a:off x="789100" y="2136501"/>
            <a:ext cx="5939481" cy="3306872"/>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pods to die and replicate in Kubernetes without affecting your application. </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Enable loose coupling between different Pods. </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Provides a </a:t>
            </a:r>
            <a:r>
              <a:rPr b="1" lang="en-US" sz="2200">
                <a:solidFill>
                  <a:schemeClr val="dk1"/>
                </a:solidFill>
                <a:latin typeface="Calibri"/>
                <a:ea typeface="Calibri"/>
                <a:cs typeface="Calibri"/>
                <a:sym typeface="Calibri"/>
              </a:rPr>
              <a:t>stable</a:t>
            </a:r>
            <a:r>
              <a:rPr lang="en-US" sz="2200">
                <a:solidFill>
                  <a:schemeClr val="dk1"/>
                </a:solidFill>
                <a:latin typeface="Calibri"/>
                <a:ea typeface="Calibri"/>
                <a:cs typeface="Calibri"/>
                <a:sym typeface="Calibri"/>
              </a:rPr>
              <a:t> virtual IP and port</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Services allow Pods to receive traffic.</a:t>
            </a:r>
            <a:endParaRPr b="1" sz="2200">
              <a:solidFill>
                <a:schemeClr val="dk1"/>
              </a:solidFill>
              <a:latin typeface="Calibri"/>
              <a:ea typeface="Calibri"/>
              <a:cs typeface="Calibri"/>
              <a:sym typeface="Calibri"/>
            </a:endParaRPr>
          </a:p>
          <a:p>
            <a:pPr indent="-494030" lvl="1" marL="9144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Each Pod has a unique IP but those IP addresses are not exposed outside the Pod without a service.</a:t>
            </a:r>
            <a:endParaRPr b="1" sz="2200">
              <a:solidFill>
                <a:schemeClr val="dk1"/>
              </a:solidFill>
              <a:latin typeface="Calibri"/>
              <a:ea typeface="Calibri"/>
              <a:cs typeface="Calibri"/>
              <a:sym typeface="Calibri"/>
            </a:endParaRPr>
          </a:p>
          <a:p>
            <a:pPr indent="-388620" lvl="0" marL="457200" rtl="0" algn="l">
              <a:lnSpc>
                <a:spcPct val="90000"/>
              </a:lnSpc>
              <a:spcBef>
                <a:spcPts val="600"/>
              </a:spcBef>
              <a:spcAft>
                <a:spcPts val="0"/>
              </a:spcAft>
              <a:buClr>
                <a:schemeClr val="accent3"/>
              </a:buClr>
              <a:buSzPts val="1080"/>
              <a:buNone/>
            </a:pPr>
            <a:r>
              <a:t/>
            </a:r>
            <a:endParaRPr sz="1200">
              <a:solidFill>
                <a:schemeClr val="dk1"/>
              </a:solidFill>
              <a:latin typeface="Calibri"/>
              <a:ea typeface="Calibri"/>
              <a:cs typeface="Calibri"/>
              <a:sym typeface="Calibri"/>
            </a:endParaRPr>
          </a:p>
          <a:p>
            <a:pPr indent="-388620" lvl="0" marL="457200" rtl="0" algn="l">
              <a:lnSpc>
                <a:spcPct val="90000"/>
              </a:lnSpc>
              <a:spcBef>
                <a:spcPts val="600"/>
              </a:spcBef>
              <a:spcAft>
                <a:spcPts val="0"/>
              </a:spcAft>
              <a:buClr>
                <a:schemeClr val="accent3"/>
              </a:buClr>
              <a:buSzPts val="1080"/>
              <a:buNone/>
            </a:pPr>
            <a:r>
              <a:t/>
            </a:r>
            <a:endParaRPr sz="1200">
              <a:solidFill>
                <a:schemeClr val="dk1"/>
              </a:solidFill>
              <a:latin typeface="Calibri"/>
              <a:ea typeface="Calibri"/>
              <a:cs typeface="Calibri"/>
              <a:sym typeface="Calibri"/>
            </a:endParaRPr>
          </a:p>
        </p:txBody>
      </p:sp>
      <p:sp>
        <p:nvSpPr>
          <p:cNvPr id="372" name="Google Shape;372;p24"/>
          <p:cNvSpPr txBox="1"/>
          <p:nvPr/>
        </p:nvSpPr>
        <p:spPr>
          <a:xfrm>
            <a:off x="519111" y="1176173"/>
            <a:ext cx="7826235" cy="960328"/>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2000">
                <a:solidFill>
                  <a:schemeClr val="dk1"/>
                </a:solidFill>
                <a:latin typeface="Calibri"/>
                <a:ea typeface="Calibri"/>
                <a:cs typeface="Calibri"/>
                <a:sym typeface="Calibri"/>
              </a:rPr>
              <a:t>Abstraction regarding a set of pods which enables load balancing, traffic exposure, load balancing and service discovery. </a:t>
            </a:r>
            <a:endParaRPr sz="1400">
              <a:solidFill>
                <a:srgbClr val="000000"/>
              </a:solidFill>
              <a:latin typeface="Arial"/>
              <a:ea typeface="Arial"/>
              <a:cs typeface="Arial"/>
              <a:sym typeface="Arial"/>
            </a:endParaRPr>
          </a:p>
        </p:txBody>
      </p:sp>
      <p:pic>
        <p:nvPicPr>
          <p:cNvPr id="373" name="Google Shape;373;p24"/>
          <p:cNvPicPr preferRelativeResize="0"/>
          <p:nvPr/>
        </p:nvPicPr>
        <p:blipFill rotWithShape="1">
          <a:blip r:embed="rId3">
            <a:alphaModFix/>
          </a:blip>
          <a:srcRect b="0" l="0" r="0" t="0"/>
          <a:stretch/>
        </p:blipFill>
        <p:spPr>
          <a:xfrm>
            <a:off x="6998569" y="1843088"/>
            <a:ext cx="3801742" cy="3657600"/>
          </a:xfrm>
          <a:prstGeom prst="rect">
            <a:avLst/>
          </a:prstGeom>
          <a:noFill/>
          <a:ln>
            <a:noFill/>
          </a:ln>
        </p:spPr>
      </p:pic>
      <p:cxnSp>
        <p:nvCxnSpPr>
          <p:cNvPr id="374" name="Google Shape;374;p2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75" name="Google Shape;375;p2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76" name="Google Shape;376;p2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77" name="Google Shape;377;p24"/>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378" name="Google Shape;378;p24"/>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379" name="Google Shape;379;p2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80" name="Google Shape;380;p24"/>
          <p:cNvSpPr txBox="1"/>
          <p:nvPr/>
        </p:nvSpPr>
        <p:spPr>
          <a:xfrm>
            <a:off x="519112" y="870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Service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5"/>
          <p:cNvSpPr txBox="1"/>
          <p:nvPr/>
        </p:nvSpPr>
        <p:spPr>
          <a:xfrm>
            <a:off x="519111" y="1437963"/>
            <a:ext cx="7059324" cy="2356474"/>
          </a:xfrm>
          <a:prstGeom prst="rect">
            <a:avLst/>
          </a:prstGeom>
          <a:noFill/>
          <a:ln>
            <a:noFill/>
          </a:ln>
        </p:spPr>
        <p:txBody>
          <a:bodyPr anchorCtr="0" anchor="t" bIns="91425" lIns="91425" spcFirstLastPara="1" rIns="91425" wrap="square" tIns="91425">
            <a:noAutofit/>
          </a:bodyPr>
          <a:lstStyle/>
          <a:p>
            <a:pPr indent="0" lvl="0" marL="203200" marR="0" rtl="0" algn="l">
              <a:spcBef>
                <a:spcPts val="0"/>
              </a:spcBef>
              <a:spcAft>
                <a:spcPts val="0"/>
              </a:spcAft>
              <a:buNone/>
            </a:pPr>
            <a:r>
              <a:rPr b="1" lang="en-US" sz="2600">
                <a:solidFill>
                  <a:schemeClr val="dk1"/>
                </a:solidFill>
                <a:latin typeface="Calibri"/>
                <a:ea typeface="Calibri"/>
                <a:cs typeface="Calibri"/>
                <a:sym typeface="Calibri"/>
              </a:rPr>
              <a:t>Cluster IP</a:t>
            </a:r>
            <a:endParaRPr sz="2600">
              <a:solidFill>
                <a:schemeClr val="dk1"/>
              </a:solidFill>
              <a:latin typeface="Calibri"/>
              <a:ea typeface="Calibri"/>
              <a:cs typeface="Calibri"/>
              <a:sym typeface="Calibri"/>
            </a:endParaRPr>
          </a:p>
          <a:p>
            <a:pPr indent="-342900" lvl="0" marL="546100" marR="0" rtl="0" algn="l">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Expose the service on a cluster-internal IP</a:t>
            </a:r>
            <a:endParaRPr/>
          </a:p>
          <a:p>
            <a:pPr indent="-342900" lvl="0" marL="546100" marR="0" rtl="0" algn="l">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Default Kubernetes Service</a:t>
            </a:r>
            <a:endParaRPr/>
          </a:p>
          <a:p>
            <a:pPr indent="-342900" lvl="0" marL="546100" marR="0" rtl="0" algn="l">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Using this makes the service only reachable from</a:t>
            </a:r>
            <a:endParaRPr/>
          </a:p>
          <a:p>
            <a:pPr indent="0" lvl="0" marL="203200" marR="0" rtl="0" algn="l">
              <a:spcBef>
                <a:spcPts val="0"/>
              </a:spcBef>
              <a:spcAft>
                <a:spcPts val="0"/>
              </a:spcAft>
              <a:buNone/>
            </a:pPr>
            <a:r>
              <a:rPr lang="en-US" sz="2000">
                <a:solidFill>
                  <a:schemeClr val="dk1"/>
                </a:solidFill>
                <a:latin typeface="Calibri"/>
                <a:ea typeface="Calibri"/>
                <a:cs typeface="Calibri"/>
                <a:sym typeface="Calibri"/>
              </a:rPr>
              <a:t>       within the cluster (no external access)</a:t>
            </a:r>
            <a:endParaRPr/>
          </a:p>
          <a:p>
            <a:pPr indent="-342900" lvl="0" marL="546100" marR="0" rtl="0" algn="l">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Access through proxy</a:t>
            </a:r>
            <a:endParaRPr sz="2000">
              <a:solidFill>
                <a:schemeClr val="dk1"/>
              </a:solidFill>
              <a:latin typeface="Calibri"/>
              <a:ea typeface="Calibri"/>
              <a:cs typeface="Calibri"/>
              <a:sym typeface="Calibri"/>
            </a:endParaRPr>
          </a:p>
        </p:txBody>
      </p:sp>
      <p:cxnSp>
        <p:nvCxnSpPr>
          <p:cNvPr id="386" name="Google Shape;386;p2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387" name="Google Shape;387;p2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388" name="Google Shape;388;p2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389" name="Google Shape;389;p2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390" name="Google Shape;390;p2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391" name="Google Shape;391;p2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392" name="Google Shape;392;p25"/>
          <p:cNvSpPr txBox="1"/>
          <p:nvPr/>
        </p:nvSpPr>
        <p:spPr>
          <a:xfrm>
            <a:off x="360112" y="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ClusterIP Service</a:t>
            </a:r>
            <a:endParaRPr/>
          </a:p>
        </p:txBody>
      </p:sp>
      <p:pic>
        <p:nvPicPr>
          <p:cNvPr id="393" name="Google Shape;393;p25"/>
          <p:cNvPicPr preferRelativeResize="0"/>
          <p:nvPr/>
        </p:nvPicPr>
        <p:blipFill rotWithShape="1">
          <a:blip r:embed="rId5">
            <a:alphaModFix/>
          </a:blip>
          <a:srcRect b="0" l="0" r="0" t="0"/>
          <a:stretch/>
        </p:blipFill>
        <p:spPr>
          <a:xfrm>
            <a:off x="7578435" y="1307699"/>
            <a:ext cx="4247270" cy="44294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6"/>
          <p:cNvSpPr txBox="1"/>
          <p:nvPr/>
        </p:nvSpPr>
        <p:spPr>
          <a:xfrm>
            <a:off x="431801" y="1127231"/>
            <a:ext cx="7363459" cy="2244619"/>
          </a:xfrm>
          <a:prstGeom prst="rect">
            <a:avLst/>
          </a:prstGeom>
          <a:noFill/>
          <a:ln>
            <a:noFill/>
          </a:ln>
        </p:spPr>
        <p:txBody>
          <a:bodyPr anchorCtr="0" anchor="t" bIns="91425" lIns="91425" spcFirstLastPara="1" rIns="91425" wrap="square" tIns="91425">
            <a:noAutofit/>
          </a:bodyPr>
          <a:lstStyle/>
          <a:p>
            <a:pPr indent="0" lvl="0" marL="203200" marR="0" rtl="0" algn="l">
              <a:lnSpc>
                <a:spcPct val="150000"/>
              </a:lnSpc>
              <a:spcBef>
                <a:spcPts val="0"/>
              </a:spcBef>
              <a:spcAft>
                <a:spcPts val="0"/>
              </a:spcAft>
              <a:buNone/>
            </a:pPr>
            <a:r>
              <a:rPr b="1" lang="en-US" sz="2600">
                <a:solidFill>
                  <a:schemeClr val="dk1"/>
                </a:solidFill>
                <a:latin typeface="Calibri"/>
                <a:ea typeface="Calibri"/>
                <a:cs typeface="Calibri"/>
                <a:sym typeface="Calibri"/>
              </a:rPr>
              <a:t>NodePort</a:t>
            </a:r>
            <a:endParaRPr b="1" sz="2600">
              <a:solidFill>
                <a:schemeClr val="dk1"/>
              </a:solidFill>
              <a:latin typeface="Calibri"/>
              <a:ea typeface="Calibri"/>
              <a:cs typeface="Calibri"/>
              <a:sym typeface="Calibri"/>
            </a:endParaRPr>
          </a:p>
          <a:p>
            <a:pPr indent="-342900" lvl="0" marL="546100" marR="0" rtl="0" algn="l">
              <a:lnSpc>
                <a:spcPct val="150000"/>
              </a:lnSpc>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Opens a specific port on all the Nodes (the VMs)</a:t>
            </a:r>
            <a:endParaRPr/>
          </a:p>
          <a:p>
            <a:pPr indent="-342900" lvl="0" marL="546100" marR="0" rtl="0" algn="l">
              <a:lnSpc>
                <a:spcPct val="150000"/>
              </a:lnSpc>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Traffic that is sent to this port is forwarded to the service.</a:t>
            </a:r>
            <a:endParaRPr/>
          </a:p>
          <a:p>
            <a:pPr indent="-342900" lvl="0" marL="546100" marR="0" rtl="0" algn="l">
              <a:lnSpc>
                <a:spcPct val="150000"/>
              </a:lnSpc>
              <a:spcBef>
                <a:spcPts val="0"/>
              </a:spcBef>
              <a:spcAft>
                <a:spcPts val="0"/>
              </a:spcAft>
              <a:buClr>
                <a:schemeClr val="dk1"/>
              </a:buClr>
              <a:buSzPts val="2200"/>
              <a:buFont typeface="Arial"/>
              <a:buChar char="•"/>
            </a:pPr>
            <a:r>
              <a:rPr lang="en-US" sz="2000">
                <a:solidFill>
                  <a:schemeClr val="dk1"/>
                </a:solidFill>
                <a:latin typeface="Calibri"/>
                <a:ea typeface="Calibri"/>
                <a:cs typeface="Calibri"/>
                <a:sym typeface="Calibri"/>
              </a:rPr>
              <a:t>One service per port, only use ports </a:t>
            </a:r>
            <a:r>
              <a:rPr lang="en-US" sz="2000">
                <a:solidFill>
                  <a:schemeClr val="dk1"/>
                </a:solidFill>
                <a:highlight>
                  <a:srgbClr val="FFFFFF"/>
                </a:highlight>
                <a:latin typeface="Calibri"/>
                <a:ea typeface="Calibri"/>
                <a:cs typeface="Calibri"/>
                <a:sym typeface="Calibri"/>
              </a:rPr>
              <a:t>30000–32767</a:t>
            </a:r>
            <a:endParaRPr sz="2000">
              <a:solidFill>
                <a:schemeClr val="dk1"/>
              </a:solidFill>
              <a:latin typeface="Calibri"/>
              <a:ea typeface="Calibri"/>
              <a:cs typeface="Calibri"/>
              <a:sym typeface="Calibri"/>
            </a:endParaRPr>
          </a:p>
        </p:txBody>
      </p:sp>
      <p:cxnSp>
        <p:nvCxnSpPr>
          <p:cNvPr id="399" name="Google Shape;399;p2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00" name="Google Shape;400;p2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01" name="Google Shape;401;p2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02" name="Google Shape;402;p2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03" name="Google Shape;403;p2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04" name="Google Shape;404;p2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05" name="Google Shape;405;p26"/>
          <p:cNvSpPr txBox="1"/>
          <p:nvPr/>
        </p:nvSpPr>
        <p:spPr>
          <a:xfrm>
            <a:off x="367664" y="-6330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NodePort Service</a:t>
            </a:r>
            <a:endParaRPr/>
          </a:p>
        </p:txBody>
      </p:sp>
      <p:pic>
        <p:nvPicPr>
          <p:cNvPr id="406" name="Google Shape;406;p26"/>
          <p:cNvPicPr preferRelativeResize="0"/>
          <p:nvPr/>
        </p:nvPicPr>
        <p:blipFill rotWithShape="1">
          <a:blip r:embed="rId5">
            <a:alphaModFix/>
          </a:blip>
          <a:srcRect b="0" l="0" r="0" t="0"/>
          <a:stretch/>
        </p:blipFill>
        <p:spPr>
          <a:xfrm>
            <a:off x="7154752" y="1127231"/>
            <a:ext cx="4375482" cy="45352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7"/>
          <p:cNvSpPr txBox="1"/>
          <p:nvPr/>
        </p:nvSpPr>
        <p:spPr>
          <a:xfrm>
            <a:off x="247650" y="1012931"/>
            <a:ext cx="6665768" cy="2215178"/>
          </a:xfrm>
          <a:prstGeom prst="rect">
            <a:avLst/>
          </a:prstGeom>
          <a:noFill/>
          <a:ln>
            <a:noFill/>
          </a:ln>
        </p:spPr>
        <p:txBody>
          <a:bodyPr anchorCtr="0" anchor="t" bIns="91425" lIns="91425" spcFirstLastPara="1" rIns="91425" wrap="square" tIns="91425">
            <a:noAutofit/>
          </a:bodyPr>
          <a:lstStyle/>
          <a:p>
            <a:pPr indent="0" lvl="0" marL="203200" marR="0" rtl="0" algn="l">
              <a:lnSpc>
                <a:spcPct val="150000"/>
              </a:lnSpc>
              <a:spcBef>
                <a:spcPts val="0"/>
              </a:spcBef>
              <a:spcAft>
                <a:spcPts val="0"/>
              </a:spcAft>
              <a:buNone/>
            </a:pPr>
            <a:r>
              <a:rPr b="1" lang="en-US" sz="2600">
                <a:solidFill>
                  <a:schemeClr val="dk1"/>
                </a:solidFill>
                <a:latin typeface="Calibri"/>
                <a:ea typeface="Calibri"/>
                <a:cs typeface="Calibri"/>
                <a:sym typeface="Calibri"/>
              </a:rPr>
              <a:t>Load Balancer</a:t>
            </a:r>
            <a:endParaRPr/>
          </a:p>
          <a:p>
            <a:pPr indent="-285750" lvl="0" marL="488950" marR="0" rtl="0" algn="l">
              <a:lnSpc>
                <a:spcPct val="150000"/>
              </a:lnSpc>
              <a:spcBef>
                <a:spcPts val="0"/>
              </a:spcBef>
              <a:spcAft>
                <a:spcPts val="0"/>
              </a:spcAft>
              <a:buClr>
                <a:schemeClr val="dk1"/>
              </a:buClr>
              <a:buSzPts val="2200"/>
              <a:buFont typeface="Arial"/>
              <a:buChar char="•"/>
            </a:pPr>
            <a:r>
              <a:rPr lang="en-US" sz="1700">
                <a:solidFill>
                  <a:schemeClr val="dk1"/>
                </a:solidFill>
                <a:latin typeface="Calibri"/>
                <a:ea typeface="Calibri"/>
                <a:cs typeface="Calibri"/>
                <a:sym typeface="Calibri"/>
              </a:rPr>
              <a:t>Spin up a Network Load Balancer that provides a single IP</a:t>
            </a:r>
            <a:endParaRPr/>
          </a:p>
          <a:p>
            <a:pPr indent="0" lvl="0" marL="203200" marR="0" rtl="0" algn="l">
              <a:lnSpc>
                <a:spcPct val="150000"/>
              </a:lnSpc>
              <a:spcBef>
                <a:spcPts val="0"/>
              </a:spcBef>
              <a:spcAft>
                <a:spcPts val="0"/>
              </a:spcAft>
              <a:buNone/>
            </a:pPr>
            <a:r>
              <a:rPr lang="en-US" sz="1700">
                <a:solidFill>
                  <a:schemeClr val="dk1"/>
                </a:solidFill>
                <a:latin typeface="Calibri"/>
                <a:ea typeface="Calibri"/>
                <a:cs typeface="Calibri"/>
                <a:sym typeface="Calibri"/>
              </a:rPr>
              <a:t>      address that will forward all traffic to your service</a:t>
            </a:r>
            <a:endParaRPr sz="1700">
              <a:solidFill>
                <a:schemeClr val="dk1"/>
              </a:solidFill>
              <a:latin typeface="Calibri"/>
              <a:ea typeface="Calibri"/>
              <a:cs typeface="Calibri"/>
              <a:sym typeface="Calibri"/>
            </a:endParaRPr>
          </a:p>
          <a:p>
            <a:pPr indent="0" lvl="0" marL="342900" marR="0" rtl="0" algn="l">
              <a:lnSpc>
                <a:spcPct val="150000"/>
              </a:lnSpc>
              <a:spcBef>
                <a:spcPts val="600"/>
              </a:spcBef>
              <a:spcAft>
                <a:spcPts val="0"/>
              </a:spcAft>
              <a:buNone/>
            </a:pPr>
            <a:r>
              <a:t/>
            </a:r>
            <a:endParaRPr sz="2000">
              <a:solidFill>
                <a:schemeClr val="dk1"/>
              </a:solidFill>
              <a:latin typeface="Calibri"/>
              <a:ea typeface="Calibri"/>
              <a:cs typeface="Calibri"/>
              <a:sym typeface="Calibri"/>
            </a:endParaRPr>
          </a:p>
        </p:txBody>
      </p:sp>
      <p:cxnSp>
        <p:nvCxnSpPr>
          <p:cNvPr id="412" name="Google Shape;412;p2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13" name="Google Shape;413;p2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14" name="Google Shape;414;p2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15" name="Google Shape;415;p2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16" name="Google Shape;416;p2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17" name="Google Shape;417;p2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18" name="Google Shape;418;p27"/>
          <p:cNvSpPr txBox="1"/>
          <p:nvPr/>
        </p:nvSpPr>
        <p:spPr>
          <a:xfrm>
            <a:off x="253362" y="-529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LoadBalancer Service</a:t>
            </a:r>
            <a:endParaRPr/>
          </a:p>
        </p:txBody>
      </p:sp>
      <p:pic>
        <p:nvPicPr>
          <p:cNvPr id="419" name="Google Shape;419;p27"/>
          <p:cNvPicPr preferRelativeResize="0"/>
          <p:nvPr/>
        </p:nvPicPr>
        <p:blipFill rotWithShape="1">
          <a:blip r:embed="rId5">
            <a:alphaModFix/>
          </a:blip>
          <a:srcRect b="0" l="0" r="0" t="0"/>
          <a:stretch/>
        </p:blipFill>
        <p:spPr>
          <a:xfrm>
            <a:off x="7406520" y="1012931"/>
            <a:ext cx="4169530" cy="4649932"/>
          </a:xfrm>
          <a:prstGeom prst="rect">
            <a:avLst/>
          </a:prstGeom>
          <a:noFill/>
          <a:ln>
            <a:noFill/>
          </a:ln>
        </p:spPr>
      </p:pic>
      <p:sp>
        <p:nvSpPr>
          <p:cNvPr id="420" name="Google Shape;420;p27"/>
          <p:cNvSpPr/>
          <p:nvPr/>
        </p:nvSpPr>
        <p:spPr>
          <a:xfrm>
            <a:off x="599149" y="4093203"/>
            <a:ext cx="656082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23232"/>
                </a:solidFill>
                <a:latin typeface="Calibri"/>
                <a:ea typeface="Calibri"/>
                <a:cs typeface="Calibri"/>
                <a:sym typeface="Calibri"/>
              </a:rPr>
              <a:t>** kubernetes does not offer an implementation of network load-balancers for bare metal clusters.</a:t>
            </a:r>
            <a:endParaRPr/>
          </a:p>
          <a:p>
            <a:pPr indent="0" lvl="0" marL="0" marR="0" rtl="0" algn="l">
              <a:spcBef>
                <a:spcPts val="0"/>
              </a:spcBef>
              <a:spcAft>
                <a:spcPts val="0"/>
              </a:spcAft>
              <a:buNone/>
            </a:pPr>
            <a:r>
              <a:rPr lang="en-US" sz="1600">
                <a:solidFill>
                  <a:srgbClr val="323232"/>
                </a:solidFill>
                <a:latin typeface="Calibri"/>
                <a:ea typeface="Calibri"/>
                <a:cs typeface="Calibri"/>
                <a:sym typeface="Calibri"/>
              </a:rPr>
              <a:t>The implementations of Network LB that Kubernetes does ship with are all glue code that calls out to various cloud platforms (GCP, AWS, Azure…). If you’re not running on a supported cloud platform; LoadBalancer will remain in the “pending” state indefinitely when created.</a:t>
            </a:r>
            <a:endParaRPr sz="16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28"/>
          <p:cNvSpPr/>
          <p:nvPr/>
        </p:nvSpPr>
        <p:spPr>
          <a:xfrm>
            <a:off x="152400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 kubectl get svc</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NAME         TYPE        CLUSTER-IP   EXTERNAL-IP   PORT(S)   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kubernetes   ClusterIP   10.96.0.1    &lt;none&gt;        443/TCP   37m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 </a:t>
            </a:r>
            <a:r>
              <a:rPr b="1" lang="en-US" sz="1400">
                <a:solidFill>
                  <a:srgbClr val="4D2F2D"/>
                </a:solidFill>
                <a:latin typeface="Courier"/>
                <a:ea typeface="Courier"/>
                <a:cs typeface="Courier"/>
                <a:sym typeface="Courier"/>
              </a:rPr>
              <a:t>kubectl expose deployment nginx-deployment --type=LoadBalancer --name=nginx-service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service/nginx-service exposed</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 kubectl get svc</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NAME            TYPE           CLUSTER-IP     EXTERNAL-IP   PORT(S)        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kubernetes      ClusterIP      10.96.0.1      &lt;none&gt;        443/TCP        37m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nginx-service   LoadBalancer   10.102.89.83   &lt;pending&gt;     80:31095/TCP   3s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root@ip-172-31-68-96:~#</a:t>
            </a:r>
            <a:endParaRPr sz="1400">
              <a:solidFill>
                <a:srgbClr val="4D2F2D"/>
              </a:solidFill>
              <a:latin typeface="Courier"/>
              <a:ea typeface="Courier"/>
              <a:cs typeface="Courier"/>
              <a:sym typeface="Courier"/>
            </a:endParaRPr>
          </a:p>
        </p:txBody>
      </p:sp>
      <p:sp>
        <p:nvSpPr>
          <p:cNvPr id="426" name="Google Shape;426;p28"/>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427" name="Google Shape;427;p2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28" name="Google Shape;428;p2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29" name="Google Shape;429;p2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30" name="Google Shape;430;p2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31" name="Google Shape;431;p2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32" name="Google Shape;432;p2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29"/>
          <p:cNvSpPr txBox="1"/>
          <p:nvPr/>
        </p:nvSpPr>
        <p:spPr>
          <a:xfrm>
            <a:off x="790574" y="1512944"/>
            <a:ext cx="10715626" cy="4525800"/>
          </a:xfrm>
          <a:prstGeom prst="rect">
            <a:avLst/>
          </a:prstGeom>
          <a:noFill/>
          <a:ln>
            <a:noFill/>
          </a:ln>
        </p:spPr>
        <p:txBody>
          <a:bodyPr anchorCtr="0" anchor="t" bIns="45700" lIns="91425" spcFirstLastPara="1" rIns="91425" wrap="square" tIns="45700">
            <a:noAutofit/>
          </a:bodyPr>
          <a:lstStyle/>
          <a:p>
            <a:pPr indent="-228600" lvl="0" marL="457200" marR="0" rtl="0" algn="l">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a:p>
            <a:pPr indent="-368300" lvl="0" marL="4572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We already have the git repo cloned in our machines.</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200">
                <a:solidFill>
                  <a:schemeClr val="dk1"/>
                </a:solidFill>
                <a:latin typeface="Calibri"/>
                <a:ea typeface="Calibri"/>
                <a:cs typeface="Calibri"/>
                <a:sym typeface="Calibri"/>
              </a:rPr>
              <a:t>$$ cd to the ex2</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u="sng">
                <a:solidFill>
                  <a:schemeClr val="hlink"/>
                </a:solidFill>
                <a:latin typeface="Calibri"/>
                <a:ea typeface="Calibri"/>
                <a:cs typeface="Calibri"/>
                <a:sym typeface="Calibri"/>
                <a:hlinkClick r:id="rId3"/>
              </a:rPr>
              <a:t>https://github.com/abhikbanerjee/kubernetes_teach_git/blob/master/ex2/pod_deploy_service.md</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cxnSp>
        <p:nvCxnSpPr>
          <p:cNvPr id="438" name="Google Shape;438;p2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39" name="Google Shape;439;p2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40" name="Google Shape;440;p2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41" name="Google Shape;441;p29"/>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442" name="Google Shape;442;p29"/>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443" name="Google Shape;443;p2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44" name="Google Shape;444;p29"/>
          <p:cNvSpPr txBox="1"/>
          <p:nvPr/>
        </p:nvSpPr>
        <p:spPr>
          <a:xfrm>
            <a:off x="751115" y="2762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(Services)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cxnSp>
        <p:nvCxnSpPr>
          <p:cNvPr id="111" name="Google Shape;111;p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2" name="Google Shape;112;p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13" name="Google Shape;113;p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4" name="Google Shape;114;p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5" name="Google Shape;115;p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6" name="Google Shape;116;p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17" name="Google Shape;117;p3"/>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Pods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0"/>
          <p:cNvSpPr txBox="1"/>
          <p:nvPr>
            <p:ph idx="1" type="body"/>
          </p:nvPr>
        </p:nvSpPr>
        <p:spPr>
          <a:xfrm>
            <a:off x="1327784" y="1300971"/>
            <a:ext cx="9725026" cy="4505971"/>
          </a:xfrm>
          <a:prstGeom prst="rect">
            <a:avLst/>
          </a:prstGeom>
          <a:noFill/>
          <a:ln>
            <a:noFill/>
          </a:ln>
        </p:spPr>
        <p:txBody>
          <a:bodyPr anchorCtr="0" anchor="t" bIns="45700" lIns="91425" spcFirstLastPara="1" rIns="91425" wrap="square" tIns="45700">
            <a:noAutofit/>
          </a:bodyPr>
          <a:lstStyle/>
          <a:p>
            <a:pPr indent="-457200" lvl="1" marL="914400" rtl="0" algn="l">
              <a:lnSpc>
                <a:spcPct val="150000"/>
              </a:lnSpc>
              <a:spcBef>
                <a:spcPts val="320"/>
              </a:spcBef>
              <a:spcAft>
                <a:spcPts val="0"/>
              </a:spcAft>
              <a:buClr>
                <a:srgbClr val="000000"/>
              </a:buClr>
              <a:buSzPts val="1440"/>
              <a:buFont typeface="Noto Sans Symbols"/>
              <a:buChar char="▪"/>
            </a:pPr>
            <a:r>
              <a:rPr b="1" lang="en-US" sz="2000">
                <a:solidFill>
                  <a:schemeClr val="dk1"/>
                </a:solidFill>
                <a:latin typeface="Calibri"/>
                <a:ea typeface="Calibri"/>
                <a:cs typeface="Calibri"/>
                <a:sym typeface="Calibri"/>
              </a:rPr>
              <a:t>kubectl get</a:t>
            </a:r>
            <a:r>
              <a:rPr lang="en-US" sz="2000">
                <a:solidFill>
                  <a:schemeClr val="dk1"/>
                </a:solidFill>
                <a:latin typeface="Calibri"/>
                <a:ea typeface="Calibri"/>
                <a:cs typeface="Calibri"/>
                <a:sym typeface="Calibri"/>
              </a:rPr>
              <a:t> - list resources about a target.</a:t>
            </a:r>
            <a:endParaRPr b="1" sz="2000">
              <a:solidFill>
                <a:schemeClr val="dk1"/>
              </a:solidFill>
              <a:latin typeface="Calibri"/>
              <a:ea typeface="Calibri"/>
              <a:cs typeface="Calibri"/>
              <a:sym typeface="Calibri"/>
            </a:endParaRPr>
          </a:p>
          <a:p>
            <a:pPr indent="-457200" lvl="2" marL="1371600" rtl="0" algn="l">
              <a:lnSpc>
                <a:spcPct val="150000"/>
              </a:lnSpc>
              <a:spcBef>
                <a:spcPts val="240"/>
              </a:spcBef>
              <a:spcAft>
                <a:spcPts val="0"/>
              </a:spcAft>
              <a:buClr>
                <a:srgbClr val="000000"/>
              </a:buClr>
              <a:buSzPts val="1080"/>
              <a:buFont typeface="Noto Sans Symbols"/>
              <a:buChar char="▪"/>
            </a:pPr>
            <a:r>
              <a:rPr lang="en-US">
                <a:solidFill>
                  <a:schemeClr val="dk1"/>
                </a:solidFill>
                <a:latin typeface="Calibri"/>
                <a:ea typeface="Calibri"/>
                <a:cs typeface="Calibri"/>
                <a:sym typeface="Calibri"/>
              </a:rPr>
              <a:t>kubectl get services, kubectl get pods</a:t>
            </a:r>
            <a:endParaRPr>
              <a:solidFill>
                <a:schemeClr val="dk1"/>
              </a:solidFill>
              <a:latin typeface="Calibri"/>
              <a:ea typeface="Calibri"/>
              <a:cs typeface="Calibri"/>
              <a:sym typeface="Calibri"/>
            </a:endParaRPr>
          </a:p>
          <a:p>
            <a:pPr indent="-457200" lvl="1" marL="914400" rtl="0" algn="l">
              <a:lnSpc>
                <a:spcPct val="150000"/>
              </a:lnSpc>
              <a:spcBef>
                <a:spcPts val="320"/>
              </a:spcBef>
              <a:spcAft>
                <a:spcPts val="0"/>
              </a:spcAft>
              <a:buClr>
                <a:srgbClr val="000000"/>
              </a:buClr>
              <a:buSzPts val="1440"/>
              <a:buFont typeface="Noto Sans Symbols"/>
              <a:buChar char="▪"/>
            </a:pPr>
            <a:r>
              <a:rPr b="1" lang="en-US" sz="2000">
                <a:solidFill>
                  <a:schemeClr val="dk1"/>
                </a:solidFill>
                <a:latin typeface="Calibri"/>
                <a:ea typeface="Calibri"/>
                <a:cs typeface="Calibri"/>
                <a:sym typeface="Calibri"/>
              </a:rPr>
              <a:t>kubectl describe</a:t>
            </a:r>
            <a:r>
              <a:rPr lang="en-US" sz="2000">
                <a:solidFill>
                  <a:schemeClr val="dk1"/>
                </a:solidFill>
                <a:latin typeface="Calibri"/>
                <a:ea typeface="Calibri"/>
                <a:cs typeface="Calibri"/>
                <a:sym typeface="Calibri"/>
              </a:rPr>
              <a:t> - show basic information about a resource</a:t>
            </a:r>
            <a:endParaRPr b="1" sz="2000">
              <a:solidFill>
                <a:schemeClr val="dk1"/>
              </a:solidFill>
              <a:latin typeface="Calibri"/>
              <a:ea typeface="Calibri"/>
              <a:cs typeface="Calibri"/>
              <a:sym typeface="Calibri"/>
            </a:endParaRPr>
          </a:p>
          <a:p>
            <a:pPr indent="-457200" lvl="2" marL="1371600" rtl="0" algn="l">
              <a:lnSpc>
                <a:spcPct val="150000"/>
              </a:lnSpc>
              <a:spcBef>
                <a:spcPts val="240"/>
              </a:spcBef>
              <a:spcAft>
                <a:spcPts val="0"/>
              </a:spcAft>
              <a:buClr>
                <a:srgbClr val="000000"/>
              </a:buClr>
              <a:buSzPts val="1080"/>
              <a:buFont typeface="Noto Sans Symbols"/>
              <a:buChar char="▪"/>
            </a:pPr>
            <a:r>
              <a:rPr lang="en-US">
                <a:solidFill>
                  <a:schemeClr val="dk1"/>
                </a:solidFill>
                <a:latin typeface="Calibri"/>
                <a:ea typeface="Calibri"/>
                <a:cs typeface="Calibri"/>
                <a:sym typeface="Calibri"/>
              </a:rPr>
              <a:t>kubectl describe pods my-pod</a:t>
            </a:r>
            <a:endParaRPr>
              <a:solidFill>
                <a:schemeClr val="dk1"/>
              </a:solidFill>
              <a:latin typeface="Calibri"/>
              <a:ea typeface="Calibri"/>
              <a:cs typeface="Calibri"/>
              <a:sym typeface="Calibri"/>
            </a:endParaRPr>
          </a:p>
          <a:p>
            <a:pPr indent="-457200" lvl="1" marL="914400" rtl="0" algn="l">
              <a:lnSpc>
                <a:spcPct val="150000"/>
              </a:lnSpc>
              <a:spcBef>
                <a:spcPts val="320"/>
              </a:spcBef>
              <a:spcAft>
                <a:spcPts val="0"/>
              </a:spcAft>
              <a:buClr>
                <a:srgbClr val="000000"/>
              </a:buClr>
              <a:buSzPts val="1440"/>
              <a:buFont typeface="Noto Sans Symbols"/>
              <a:buChar char="▪"/>
            </a:pPr>
            <a:r>
              <a:rPr b="1" lang="en-US" sz="2000">
                <a:solidFill>
                  <a:schemeClr val="dk1"/>
                </a:solidFill>
                <a:latin typeface="Calibri"/>
                <a:ea typeface="Calibri"/>
                <a:cs typeface="Calibri"/>
                <a:sym typeface="Calibri"/>
              </a:rPr>
              <a:t>kubectl logs</a:t>
            </a:r>
            <a:r>
              <a:rPr lang="en-US" sz="2000">
                <a:solidFill>
                  <a:schemeClr val="dk1"/>
                </a:solidFill>
                <a:latin typeface="Calibri"/>
                <a:ea typeface="Calibri"/>
                <a:cs typeface="Calibri"/>
                <a:sym typeface="Calibri"/>
              </a:rPr>
              <a:t> - print the logs from a container in a pod. Extremely useful</a:t>
            </a:r>
            <a:endParaRPr b="1" sz="2000">
              <a:solidFill>
                <a:schemeClr val="dk1"/>
              </a:solidFill>
              <a:latin typeface="Calibri"/>
              <a:ea typeface="Calibri"/>
              <a:cs typeface="Calibri"/>
              <a:sym typeface="Calibri"/>
            </a:endParaRPr>
          </a:p>
          <a:p>
            <a:pPr indent="-457200" lvl="2" marL="1371600" rtl="0" algn="l">
              <a:lnSpc>
                <a:spcPct val="150000"/>
              </a:lnSpc>
              <a:spcBef>
                <a:spcPts val="240"/>
              </a:spcBef>
              <a:spcAft>
                <a:spcPts val="0"/>
              </a:spcAft>
              <a:buClr>
                <a:srgbClr val="000000"/>
              </a:buClr>
              <a:buSzPts val="1080"/>
              <a:buFont typeface="Noto Sans Symbols"/>
              <a:buChar char="▪"/>
            </a:pPr>
            <a:r>
              <a:rPr lang="en-US">
                <a:solidFill>
                  <a:schemeClr val="dk1"/>
                </a:solidFill>
                <a:latin typeface="Calibri"/>
                <a:ea typeface="Calibri"/>
                <a:cs typeface="Calibri"/>
                <a:sym typeface="Calibri"/>
              </a:rPr>
              <a:t>kubectl logs my-pod</a:t>
            </a:r>
            <a:endParaRPr>
              <a:solidFill>
                <a:schemeClr val="dk1"/>
              </a:solidFill>
              <a:latin typeface="Calibri"/>
              <a:ea typeface="Calibri"/>
              <a:cs typeface="Calibri"/>
              <a:sym typeface="Calibri"/>
            </a:endParaRPr>
          </a:p>
          <a:p>
            <a:pPr indent="-457200" lvl="1" marL="914400" rtl="0" algn="l">
              <a:lnSpc>
                <a:spcPct val="150000"/>
              </a:lnSpc>
              <a:spcBef>
                <a:spcPts val="320"/>
              </a:spcBef>
              <a:spcAft>
                <a:spcPts val="0"/>
              </a:spcAft>
              <a:buClr>
                <a:srgbClr val="000000"/>
              </a:buClr>
              <a:buSzPts val="1440"/>
              <a:buFont typeface="Noto Sans Symbols"/>
              <a:buChar char="▪"/>
            </a:pPr>
            <a:r>
              <a:rPr b="1" lang="en-US" sz="2000">
                <a:solidFill>
                  <a:schemeClr val="dk1"/>
                </a:solidFill>
                <a:latin typeface="Calibri"/>
                <a:ea typeface="Calibri"/>
                <a:cs typeface="Calibri"/>
                <a:sym typeface="Calibri"/>
              </a:rPr>
              <a:t>kubectl exec</a:t>
            </a:r>
            <a:r>
              <a:rPr lang="en-US" sz="2000">
                <a:solidFill>
                  <a:schemeClr val="dk1"/>
                </a:solidFill>
                <a:latin typeface="Calibri"/>
                <a:ea typeface="Calibri"/>
                <a:cs typeface="Calibri"/>
                <a:sym typeface="Calibri"/>
              </a:rPr>
              <a:t> - execute a command on a container in a pod</a:t>
            </a:r>
            <a:endParaRPr/>
          </a:p>
          <a:p>
            <a:pPr indent="-457200" lvl="1" marL="914400" rtl="0" algn="l">
              <a:lnSpc>
                <a:spcPct val="150000"/>
              </a:lnSpc>
              <a:spcBef>
                <a:spcPts val="320"/>
              </a:spcBef>
              <a:spcAft>
                <a:spcPts val="0"/>
              </a:spcAft>
              <a:buClr>
                <a:srgbClr val="000000"/>
              </a:buClr>
              <a:buSzPts val="1440"/>
              <a:buFont typeface="Noto Sans Symbols"/>
              <a:buChar char="▪"/>
            </a:pPr>
            <a:r>
              <a:rPr b="1" lang="en-US" sz="2000">
                <a:solidFill>
                  <a:schemeClr val="dk1"/>
                </a:solidFill>
                <a:latin typeface="Calibri"/>
                <a:ea typeface="Calibri"/>
                <a:cs typeface="Calibri"/>
                <a:sym typeface="Calibri"/>
              </a:rPr>
              <a:t>Kubectl top </a:t>
            </a:r>
            <a:r>
              <a:rPr lang="en-US" sz="2000">
                <a:solidFill>
                  <a:schemeClr val="dk1"/>
                </a:solidFill>
                <a:latin typeface="Calibri"/>
                <a:ea typeface="Calibri"/>
                <a:cs typeface="Calibri"/>
                <a:sym typeface="Calibri"/>
              </a:rPr>
              <a:t>– resource consumption of nodes and pods – but this requires Heapster</a:t>
            </a:r>
            <a:endParaRPr sz="2000">
              <a:solidFill>
                <a:schemeClr val="dk1"/>
              </a:solidFill>
              <a:latin typeface="Calibri"/>
              <a:ea typeface="Calibri"/>
              <a:cs typeface="Calibri"/>
              <a:sym typeface="Calibri"/>
            </a:endParaRPr>
          </a:p>
        </p:txBody>
      </p:sp>
      <p:cxnSp>
        <p:nvCxnSpPr>
          <p:cNvPr id="450" name="Google Shape;450;p3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51" name="Google Shape;451;p3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52" name="Google Shape;452;p3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53" name="Google Shape;453;p30"/>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54" name="Google Shape;454;p30"/>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55" name="Google Shape;455;p3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56" name="Google Shape;456;p30"/>
          <p:cNvSpPr txBox="1"/>
          <p:nvPr/>
        </p:nvSpPr>
        <p:spPr>
          <a:xfrm>
            <a:off x="622300" y="15863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Popular commands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cxnSp>
        <p:nvCxnSpPr>
          <p:cNvPr id="461" name="Google Shape;461;p3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62" name="Google Shape;462;p3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63" name="Google Shape;463;p3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64" name="Google Shape;464;p3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65" name="Google Shape;465;p3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66" name="Google Shape;466;p3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67" name="Google Shape;467;p31"/>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Storage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2"/>
          <p:cNvSpPr txBox="1"/>
          <p:nvPr/>
        </p:nvSpPr>
        <p:spPr>
          <a:xfrm>
            <a:off x="1104213" y="1120345"/>
            <a:ext cx="10325100" cy="473402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rgbClr val="212121"/>
                </a:solidFill>
                <a:latin typeface="Calibri"/>
                <a:ea typeface="Calibri"/>
                <a:cs typeface="Calibri"/>
                <a:sym typeface="Calibri"/>
              </a:rPr>
              <a:t>On-disk files in a container are the simplest place for an application to write data, but this approach has drawbacks. The files are lost when the container crashes or stops for any other reason. Furthermore, files within a container are inaccessible to other containers running in the same </a:t>
            </a:r>
            <a:r>
              <a:rPr lang="en-US" sz="2000" u="sng">
                <a:solidFill>
                  <a:schemeClr val="hlink"/>
                </a:solidFill>
                <a:latin typeface="Calibri"/>
                <a:ea typeface="Calibri"/>
                <a:cs typeface="Calibri"/>
                <a:sym typeface="Calibri"/>
                <a:hlinkClick r:id="rId3"/>
              </a:rPr>
              <a:t>Pod</a:t>
            </a:r>
            <a:r>
              <a:rPr lang="en-US" sz="2000">
                <a:solidFill>
                  <a:srgbClr val="212121"/>
                </a:solidFill>
                <a:latin typeface="Calibri"/>
                <a:ea typeface="Calibri"/>
                <a:cs typeface="Calibri"/>
                <a:sym typeface="Calibri"/>
              </a:rPr>
              <a:t>. The </a:t>
            </a:r>
            <a:r>
              <a:rPr lang="en-US" sz="2000" u="sng">
                <a:solidFill>
                  <a:schemeClr val="hlink"/>
                </a:solidFill>
                <a:latin typeface="Calibri"/>
                <a:ea typeface="Calibri"/>
                <a:cs typeface="Calibri"/>
                <a:sym typeface="Calibri"/>
                <a:hlinkClick r:id="rId4"/>
              </a:rPr>
              <a:t>Kubernetes Volume</a:t>
            </a:r>
            <a:r>
              <a:rPr lang="en-US" sz="2000">
                <a:solidFill>
                  <a:srgbClr val="212121"/>
                </a:solidFill>
                <a:latin typeface="Calibri"/>
                <a:ea typeface="Calibri"/>
                <a:cs typeface="Calibri"/>
                <a:sym typeface="Calibri"/>
              </a:rPr>
              <a:t> abstraction addresses both of these issues.</a:t>
            </a:r>
            <a:endParaRPr sz="2000">
              <a:solidFill>
                <a:srgbClr val="21212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000">
              <a:solidFill>
                <a:srgbClr val="21212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200"/>
              <a:buFont typeface="Noto Sans Symbols"/>
              <a:buChar char="▪"/>
            </a:pPr>
            <a:r>
              <a:rPr lang="en-US" sz="2000">
                <a:solidFill>
                  <a:schemeClr val="dk1"/>
                </a:solidFill>
                <a:latin typeface="Calibri"/>
                <a:ea typeface="Calibri"/>
                <a:cs typeface="Calibri"/>
                <a:sym typeface="Calibri"/>
              </a:rPr>
              <a:t>A directory accessible to all containers in a pod</a:t>
            </a:r>
            <a:endParaRPr b="1" sz="2000">
              <a:solidFill>
                <a:schemeClr val="dk1"/>
              </a:solidFill>
              <a:latin typeface="Calibri"/>
              <a:ea typeface="Calibri"/>
              <a:cs typeface="Calibri"/>
              <a:sym typeface="Calibri"/>
            </a:endParaRPr>
          </a:p>
          <a:p>
            <a:pPr indent="-457200" lvl="0" marL="457200" marR="0" rtl="0" algn="l">
              <a:lnSpc>
                <a:spcPct val="150000"/>
              </a:lnSpc>
              <a:spcBef>
                <a:spcPts val="600"/>
              </a:spcBef>
              <a:spcAft>
                <a:spcPts val="0"/>
              </a:spcAft>
              <a:buClr>
                <a:schemeClr val="dk1"/>
              </a:buClr>
              <a:buSzPts val="2200"/>
              <a:buFont typeface="Noto Sans Symbols"/>
              <a:buChar char="▪"/>
            </a:pPr>
            <a:r>
              <a:rPr lang="en-US" sz="2000">
                <a:solidFill>
                  <a:schemeClr val="dk1"/>
                </a:solidFill>
                <a:latin typeface="Calibri"/>
                <a:ea typeface="Calibri"/>
                <a:cs typeface="Calibri"/>
                <a:sym typeface="Calibri"/>
              </a:rPr>
              <a:t>Volumes out live containers that run within a pod</a:t>
            </a:r>
            <a:endParaRPr b="1" sz="2000">
              <a:solidFill>
                <a:schemeClr val="dk1"/>
              </a:solidFill>
              <a:latin typeface="Calibri"/>
              <a:ea typeface="Calibri"/>
              <a:cs typeface="Calibri"/>
              <a:sym typeface="Calibri"/>
            </a:endParaRPr>
          </a:p>
          <a:p>
            <a:pPr indent="-457200" lvl="0" marL="457200" marR="0" rtl="0" algn="l">
              <a:lnSpc>
                <a:spcPct val="150000"/>
              </a:lnSpc>
              <a:spcBef>
                <a:spcPts val="600"/>
              </a:spcBef>
              <a:spcAft>
                <a:spcPts val="0"/>
              </a:spcAft>
              <a:buClr>
                <a:schemeClr val="dk1"/>
              </a:buClr>
              <a:buSzPts val="2200"/>
              <a:buFont typeface="Noto Sans Symbols"/>
              <a:buChar char="▪"/>
            </a:pPr>
            <a:r>
              <a:rPr lang="en-US" sz="2000">
                <a:solidFill>
                  <a:schemeClr val="dk1"/>
                </a:solidFill>
                <a:latin typeface="Calibri"/>
                <a:ea typeface="Calibri"/>
                <a:cs typeface="Calibri"/>
                <a:sym typeface="Calibri"/>
              </a:rPr>
              <a:t>May be passed between pods</a:t>
            </a:r>
            <a:endParaRPr b="1" sz="2000">
              <a:solidFill>
                <a:schemeClr val="dk1"/>
              </a:solidFill>
              <a:latin typeface="Calibri"/>
              <a:ea typeface="Calibri"/>
              <a:cs typeface="Calibri"/>
              <a:sym typeface="Calibri"/>
            </a:endParaRPr>
          </a:p>
          <a:p>
            <a:pPr indent="-457200" lvl="0" marL="457200" marR="0" rtl="0" algn="l">
              <a:lnSpc>
                <a:spcPct val="150000"/>
              </a:lnSpc>
              <a:spcBef>
                <a:spcPts val="600"/>
              </a:spcBef>
              <a:spcAft>
                <a:spcPts val="0"/>
              </a:spcAft>
              <a:buClr>
                <a:schemeClr val="dk1"/>
              </a:buClr>
              <a:buSzPts val="2200"/>
              <a:buFont typeface="Noto Sans Symbols"/>
              <a:buChar char="▪"/>
            </a:pPr>
            <a:r>
              <a:rPr lang="en-US" sz="2000">
                <a:solidFill>
                  <a:schemeClr val="dk1"/>
                </a:solidFill>
                <a:latin typeface="Calibri"/>
                <a:ea typeface="Calibri"/>
                <a:cs typeface="Calibri"/>
                <a:sym typeface="Calibri"/>
              </a:rPr>
              <a:t>Data is preserved across container restarts</a:t>
            </a:r>
            <a:endParaRPr sz="2000">
              <a:solidFill>
                <a:srgbClr val="212121"/>
              </a:solidFill>
              <a:latin typeface="Calibri"/>
              <a:ea typeface="Calibri"/>
              <a:cs typeface="Calibri"/>
              <a:sym typeface="Calibri"/>
            </a:endParaRPr>
          </a:p>
        </p:txBody>
      </p:sp>
      <p:cxnSp>
        <p:nvCxnSpPr>
          <p:cNvPr id="473" name="Google Shape;473;p3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74" name="Google Shape;474;p3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75" name="Google Shape;475;p3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76" name="Google Shape;476;p32"/>
          <p:cNvPicPr preferRelativeResize="0"/>
          <p:nvPr/>
        </p:nvPicPr>
        <p:blipFill rotWithShape="1">
          <a:blip r:embed="rId5">
            <a:alphaModFix/>
          </a:blip>
          <a:srcRect b="0" l="0" r="0" t="0"/>
          <a:stretch/>
        </p:blipFill>
        <p:spPr>
          <a:xfrm>
            <a:off x="247650" y="6273801"/>
            <a:ext cx="542924" cy="542924"/>
          </a:xfrm>
          <a:prstGeom prst="rect">
            <a:avLst/>
          </a:prstGeom>
          <a:noFill/>
          <a:ln>
            <a:noFill/>
          </a:ln>
        </p:spPr>
      </p:pic>
      <p:pic>
        <p:nvPicPr>
          <p:cNvPr id="477" name="Google Shape;477;p32"/>
          <p:cNvPicPr preferRelativeResize="0"/>
          <p:nvPr/>
        </p:nvPicPr>
        <p:blipFill rotWithShape="1">
          <a:blip r:embed="rId6">
            <a:alphaModFix/>
          </a:blip>
          <a:srcRect b="30906" l="0" r="0" t="26736"/>
          <a:stretch/>
        </p:blipFill>
        <p:spPr>
          <a:xfrm>
            <a:off x="9965555" y="6252635"/>
            <a:ext cx="1301160" cy="551155"/>
          </a:xfrm>
          <a:prstGeom prst="rect">
            <a:avLst/>
          </a:prstGeom>
          <a:noFill/>
          <a:ln>
            <a:noFill/>
          </a:ln>
        </p:spPr>
      </p:pic>
      <p:sp>
        <p:nvSpPr>
          <p:cNvPr id="478" name="Google Shape;478;p3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79" name="Google Shape;479;p32"/>
          <p:cNvSpPr txBox="1"/>
          <p:nvPr/>
        </p:nvSpPr>
        <p:spPr>
          <a:xfrm>
            <a:off x="519112" y="3300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Volumes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33"/>
          <p:cNvSpPr txBox="1"/>
          <p:nvPr>
            <p:ph idx="1" type="body"/>
          </p:nvPr>
        </p:nvSpPr>
        <p:spPr>
          <a:xfrm>
            <a:off x="790574" y="2438400"/>
            <a:ext cx="10626726" cy="3017838"/>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Calibri"/>
                <a:ea typeface="Calibri"/>
                <a:cs typeface="Calibri"/>
                <a:sym typeface="Calibri"/>
              </a:rPr>
              <a:t>Separate </a:t>
            </a:r>
            <a:r>
              <a:rPr lang="en-US" sz="2000"/>
              <a:t>from</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PersistentVolumeClaim</a:t>
            </a:r>
            <a:r>
              <a:rPr lang="en-US" sz="2000">
                <a:solidFill>
                  <a:schemeClr val="dk1"/>
                </a:solidFill>
                <a:latin typeface="Calibri"/>
                <a:ea typeface="Calibri"/>
                <a:cs typeface="Calibri"/>
                <a:sym typeface="Calibri"/>
              </a:rPr>
              <a:t>, which is a request for storage.</a:t>
            </a:r>
            <a:endParaRPr b="1" sz="3200">
              <a:solidFill>
                <a:schemeClr val="dk1"/>
              </a:solidFill>
              <a:latin typeface="Calibri"/>
              <a:ea typeface="Calibri"/>
              <a:cs typeface="Calibri"/>
              <a:sym typeface="Calibri"/>
            </a:endParaRPr>
          </a:p>
          <a:p>
            <a:pPr indent="-457200" lvl="0" marL="457200" rtl="0" algn="l">
              <a:lnSpc>
                <a:spcPct val="150000"/>
              </a:lnSpc>
              <a:spcBef>
                <a:spcPts val="600"/>
              </a:spcBef>
              <a:spcAft>
                <a:spcPts val="0"/>
              </a:spcAft>
              <a:buClr>
                <a:srgbClr val="000000"/>
              </a:buClr>
              <a:buSzPts val="1800"/>
              <a:buFont typeface="Noto Sans Symbols"/>
              <a:buChar char="▪"/>
            </a:pPr>
            <a:r>
              <a:rPr lang="en-US" sz="2000">
                <a:solidFill>
                  <a:schemeClr val="dk1"/>
                </a:solidFill>
                <a:latin typeface="Calibri"/>
                <a:ea typeface="Calibri"/>
                <a:cs typeface="Calibri"/>
                <a:sym typeface="Calibri"/>
              </a:rPr>
              <a:t>May be created ahead of time in a static manner for use by a cluster</a:t>
            </a:r>
            <a:endParaRPr b="1" sz="3200">
              <a:solidFill>
                <a:schemeClr val="dk1"/>
              </a:solidFill>
              <a:latin typeface="Calibri"/>
              <a:ea typeface="Calibri"/>
              <a:cs typeface="Calibri"/>
              <a:sym typeface="Calibri"/>
            </a:endParaRPr>
          </a:p>
          <a:p>
            <a:pPr indent="-457200" lvl="0" marL="457200" rtl="0" algn="l">
              <a:lnSpc>
                <a:spcPct val="150000"/>
              </a:lnSpc>
              <a:spcBef>
                <a:spcPts val="600"/>
              </a:spcBef>
              <a:spcAft>
                <a:spcPts val="0"/>
              </a:spcAft>
              <a:buClr>
                <a:srgbClr val="000000"/>
              </a:buClr>
              <a:buSzPts val="1800"/>
              <a:buFont typeface="Noto Sans Symbols"/>
              <a:buChar char="▪"/>
            </a:pPr>
            <a:r>
              <a:rPr lang="en-US" sz="2000">
                <a:solidFill>
                  <a:schemeClr val="dk1"/>
                </a:solidFill>
                <a:latin typeface="Calibri"/>
                <a:ea typeface="Calibri"/>
                <a:cs typeface="Calibri"/>
                <a:sym typeface="Calibri"/>
              </a:rPr>
              <a:t>May be created dynamically from available, unclaimed resources</a:t>
            </a:r>
            <a:endParaRPr b="1" sz="3200">
              <a:solidFill>
                <a:schemeClr val="dk1"/>
              </a:solidFill>
              <a:latin typeface="Calibri"/>
              <a:ea typeface="Calibri"/>
              <a:cs typeface="Calibri"/>
              <a:sym typeface="Calibri"/>
            </a:endParaRPr>
          </a:p>
          <a:p>
            <a:pPr indent="-457200" lvl="0" marL="457200" rtl="0" algn="l">
              <a:lnSpc>
                <a:spcPct val="150000"/>
              </a:lnSpc>
              <a:spcBef>
                <a:spcPts val="600"/>
              </a:spcBef>
              <a:spcAft>
                <a:spcPts val="0"/>
              </a:spcAft>
              <a:buClr>
                <a:srgbClr val="000000"/>
              </a:buClr>
              <a:buSzPts val="1800"/>
              <a:buFont typeface="Noto Sans Symbols"/>
              <a:buChar char="▪"/>
            </a:pPr>
            <a:r>
              <a:rPr lang="en-US" sz="2000">
                <a:solidFill>
                  <a:schemeClr val="dk1"/>
                </a:solidFill>
                <a:latin typeface="Calibri"/>
                <a:ea typeface="Calibri"/>
                <a:cs typeface="Calibri"/>
                <a:sym typeface="Calibri"/>
              </a:rPr>
              <a:t>May be freed and passed from user to user so care should be taken to delete contents when done with use</a:t>
            </a:r>
            <a:endParaRPr b="1" sz="3200">
              <a:solidFill>
                <a:schemeClr val="dk1"/>
              </a:solidFill>
              <a:latin typeface="Calibri"/>
              <a:ea typeface="Calibri"/>
              <a:cs typeface="Calibri"/>
              <a:sym typeface="Calibri"/>
            </a:endParaRPr>
          </a:p>
        </p:txBody>
      </p:sp>
      <p:sp>
        <p:nvSpPr>
          <p:cNvPr id="485" name="Google Shape;485;p33"/>
          <p:cNvSpPr txBox="1"/>
          <p:nvPr/>
        </p:nvSpPr>
        <p:spPr>
          <a:xfrm>
            <a:off x="1174750" y="194945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000">
                <a:solidFill>
                  <a:schemeClr val="dk1"/>
                </a:solidFill>
                <a:latin typeface="Calibri"/>
                <a:ea typeface="Calibri"/>
                <a:cs typeface="Calibri"/>
                <a:sym typeface="Calibri"/>
              </a:rPr>
              <a:t>Persistent storage in a cluster</a:t>
            </a:r>
            <a:endParaRPr sz="1400">
              <a:solidFill>
                <a:srgbClr val="000000"/>
              </a:solidFill>
              <a:latin typeface="Arial"/>
              <a:ea typeface="Arial"/>
              <a:cs typeface="Arial"/>
              <a:sym typeface="Arial"/>
            </a:endParaRPr>
          </a:p>
        </p:txBody>
      </p:sp>
      <p:cxnSp>
        <p:nvCxnSpPr>
          <p:cNvPr id="486" name="Google Shape;486;p3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487" name="Google Shape;487;p3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488" name="Google Shape;488;p3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489" name="Google Shape;489;p3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490" name="Google Shape;490;p3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491" name="Google Shape;491;p3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492" name="Google Shape;492;p33"/>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Persistent Volume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4"/>
          <p:cNvSpPr txBox="1"/>
          <p:nvPr/>
        </p:nvSpPr>
        <p:spPr>
          <a:xfrm>
            <a:off x="1092200" y="1690529"/>
            <a:ext cx="9982200" cy="732600"/>
          </a:xfrm>
          <a:prstGeom prst="rect">
            <a:avLst/>
          </a:prstGeom>
          <a:noFill/>
          <a:ln>
            <a:noFill/>
          </a:ln>
        </p:spPr>
        <p:txBody>
          <a:bodyPr anchorCtr="0" anchor="t" bIns="91425" lIns="91425" spcFirstLastPara="1" rIns="91425" wrap="square" tIns="91425">
            <a:noAutofit/>
          </a:bodyPr>
          <a:lstStyle/>
          <a:p>
            <a:pPr indent="0" lvl="0" marL="203200" marR="0" rtl="0" algn="l">
              <a:spcBef>
                <a:spcPts val="0"/>
              </a:spcBef>
              <a:spcAft>
                <a:spcPts val="0"/>
              </a:spcAft>
              <a:buNone/>
            </a:pPr>
            <a:r>
              <a:rPr lang="en-US" sz="1800">
                <a:solidFill>
                  <a:schemeClr val="dk1"/>
                </a:solidFill>
                <a:latin typeface="Calibri"/>
                <a:ea typeface="Calibri"/>
                <a:cs typeface="Calibri"/>
                <a:sym typeface="Calibri"/>
              </a:rPr>
              <a:t>PV: Storage in the cluster that has been provisioned by an administrator (static or dynamic) and is independent of any individual pod that uses the PV.</a:t>
            </a:r>
            <a:endParaRPr sz="1800">
              <a:solidFill>
                <a:schemeClr val="dk1"/>
              </a:solidFill>
              <a:latin typeface="Calibri"/>
              <a:ea typeface="Calibri"/>
              <a:cs typeface="Calibri"/>
              <a:sym typeface="Calibri"/>
            </a:endParaRPr>
          </a:p>
          <a:p>
            <a:pPr indent="-25400" lvl="0" marL="342900" marR="0" rtl="0" algn="l">
              <a:spcBef>
                <a:spcPts val="600"/>
              </a:spcBef>
              <a:spcAft>
                <a:spcPts val="0"/>
              </a:spcAft>
              <a:buNone/>
            </a:pPr>
            <a:r>
              <a:t/>
            </a:r>
            <a:endParaRPr sz="1800">
              <a:solidFill>
                <a:schemeClr val="dk1"/>
              </a:solidFill>
              <a:latin typeface="Calibri"/>
              <a:ea typeface="Calibri"/>
              <a:cs typeface="Calibri"/>
              <a:sym typeface="Calibri"/>
            </a:endParaRPr>
          </a:p>
        </p:txBody>
      </p:sp>
      <p:sp>
        <p:nvSpPr>
          <p:cNvPr id="498" name="Google Shape;498;p34"/>
          <p:cNvSpPr txBox="1"/>
          <p:nvPr/>
        </p:nvSpPr>
        <p:spPr>
          <a:xfrm>
            <a:off x="1295400" y="2507900"/>
            <a:ext cx="9398000" cy="344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Following volumes are supported by Kubernetes:</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GCEPersistentDisk ; AWSElasticBlockStore</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AzureFile ; AzureDisk</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FC (Fibre Channel) ; FlexVolume</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Flocker ; NFS</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iSCSI ; RBD (Ceph Block Device)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CephFS ; Cinder (OpenStack block storage)</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Glusterfs ; VsphereVolume</a:t>
            </a:r>
            <a:endParaRPr sz="1400">
              <a:solidFill>
                <a:srgbClr val="000000"/>
              </a:solidFill>
              <a:latin typeface="Arial"/>
              <a:ea typeface="Arial"/>
              <a:cs typeface="Arial"/>
              <a:sym typeface="Arial"/>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Portworx Volumes ; ScaleIO Volumes</a:t>
            </a:r>
            <a:endParaRPr sz="1800">
              <a:solidFill>
                <a:schemeClr val="dk1"/>
              </a:solidFill>
              <a:latin typeface="Calibri"/>
              <a:ea typeface="Calibri"/>
              <a:cs typeface="Calibri"/>
              <a:sym typeface="Calibri"/>
            </a:endParaRPr>
          </a:p>
          <a:p>
            <a:pPr indent="0" lvl="0" marL="0" marR="0" rtl="0" algn="l">
              <a:spcBef>
                <a:spcPts val="600"/>
              </a:spcBef>
              <a:spcAft>
                <a:spcPts val="0"/>
              </a:spcAft>
              <a:buNone/>
            </a:pPr>
            <a:r>
              <a:rPr lang="en-US" sz="1400">
                <a:solidFill>
                  <a:srgbClr val="000000"/>
                </a:solidFill>
                <a:latin typeface="Arial"/>
                <a:ea typeface="Arial"/>
                <a:cs typeface="Arial"/>
                <a:sym typeface="Arial"/>
              </a:rPr>
              <a:t>StorageOS</a:t>
            </a:r>
            <a:endParaRPr sz="1400">
              <a:solidFill>
                <a:srgbClr val="000000"/>
              </a:solidFill>
              <a:latin typeface="Arial"/>
              <a:ea typeface="Arial"/>
              <a:cs typeface="Arial"/>
              <a:sym typeface="Arial"/>
            </a:endParaRPr>
          </a:p>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499" name="Google Shape;499;p3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00" name="Google Shape;500;p3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01" name="Google Shape;501;p3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02" name="Google Shape;502;p3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503" name="Google Shape;503;p3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504" name="Google Shape;504;p3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05" name="Google Shape;505;p34"/>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Persistent Volumes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35"/>
          <p:cNvSpPr/>
          <p:nvPr/>
        </p:nvSpPr>
        <p:spPr>
          <a:xfrm>
            <a:off x="3078321" y="1462088"/>
            <a:ext cx="5528470"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A3AF"/>
                </a:solidFill>
                <a:latin typeface="Courier"/>
                <a:ea typeface="Courier"/>
                <a:cs typeface="Courier"/>
                <a:sym typeface="Courier"/>
              </a:rPr>
              <a:t>apiVersion</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v1</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kind</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PersistentVolume</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metadata</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pv0003</a:t>
            </a: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spec</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capacity</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storage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5Gi</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volumeMode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Filesystem</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accessModes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4D2F2D"/>
                </a:solidFill>
                <a:latin typeface="Courier"/>
                <a:ea typeface="Courier"/>
                <a:cs typeface="Courier"/>
                <a:sym typeface="Courier"/>
              </a:rPr>
              <a:t>ReadWriteOnce</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persistentVolumeReclaimPolicy</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Recycle</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mountOptions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4D2F2D"/>
                </a:solidFill>
                <a:latin typeface="Courier"/>
                <a:ea typeface="Courier"/>
                <a:cs typeface="Courier"/>
                <a:sym typeface="Courier"/>
              </a:rPr>
              <a:t>hard</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4D2F2D"/>
                </a:solidFill>
                <a:latin typeface="Courier"/>
                <a:ea typeface="Courier"/>
                <a:cs typeface="Courier"/>
                <a:sym typeface="Courier"/>
              </a:rPr>
              <a:t>nfsvers=4.1</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nfs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path</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/tmp</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server</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172.17.0.2</a:t>
            </a:r>
            <a:endParaRPr/>
          </a:p>
        </p:txBody>
      </p:sp>
      <p:cxnSp>
        <p:nvCxnSpPr>
          <p:cNvPr id="511" name="Google Shape;511;p3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12" name="Google Shape;512;p3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13" name="Google Shape;513;p3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14" name="Google Shape;514;p3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515" name="Google Shape;515;p3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516" name="Google Shape;516;p3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17" name="Google Shape;517;p35"/>
          <p:cNvSpPr txBox="1"/>
          <p:nvPr/>
        </p:nvSpPr>
        <p:spPr>
          <a:xfrm>
            <a:off x="751115" y="136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Example: Persistent Volumes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36"/>
          <p:cNvSpPr txBox="1"/>
          <p:nvPr/>
        </p:nvSpPr>
        <p:spPr>
          <a:xfrm>
            <a:off x="1981200" y="1714079"/>
            <a:ext cx="7954500" cy="1413509"/>
          </a:xfrm>
          <a:prstGeom prst="rect">
            <a:avLst/>
          </a:prstGeom>
          <a:noFill/>
          <a:ln>
            <a:noFill/>
          </a:ln>
        </p:spPr>
        <p:txBody>
          <a:bodyPr anchorCtr="0" anchor="t" bIns="91425" lIns="91425" spcFirstLastPara="1" rIns="91425" wrap="square" tIns="91425">
            <a:noAutofit/>
          </a:bodyPr>
          <a:lstStyle/>
          <a:p>
            <a:pPr indent="-139700" lvl="0" marL="342900" marR="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solidFill>
                <a:schemeClr val="dk1"/>
              </a:solidFill>
              <a:latin typeface="Calibri"/>
              <a:ea typeface="Calibri"/>
              <a:cs typeface="Calibri"/>
              <a:sym typeface="Calibri"/>
            </a:endParaRPr>
          </a:p>
        </p:txBody>
      </p:sp>
      <p:pic>
        <p:nvPicPr>
          <p:cNvPr id="523" name="Google Shape;523;p36"/>
          <p:cNvPicPr preferRelativeResize="0"/>
          <p:nvPr/>
        </p:nvPicPr>
        <p:blipFill rotWithShape="1">
          <a:blip r:embed="rId3">
            <a:alphaModFix/>
          </a:blip>
          <a:srcRect b="0" l="0" r="0" t="0"/>
          <a:stretch/>
        </p:blipFill>
        <p:spPr>
          <a:xfrm>
            <a:off x="2338951" y="3886200"/>
            <a:ext cx="7238999" cy="1494330"/>
          </a:xfrm>
          <a:prstGeom prst="rect">
            <a:avLst/>
          </a:prstGeom>
          <a:noFill/>
          <a:ln>
            <a:noFill/>
          </a:ln>
        </p:spPr>
      </p:pic>
      <p:cxnSp>
        <p:nvCxnSpPr>
          <p:cNvPr id="524" name="Google Shape;524;p3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25" name="Google Shape;525;p3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26" name="Google Shape;526;p3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27" name="Google Shape;527;p36"/>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528" name="Google Shape;528;p36"/>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529" name="Google Shape;529;p3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30" name="Google Shape;530;p36"/>
          <p:cNvSpPr txBox="1"/>
          <p:nvPr/>
        </p:nvSpPr>
        <p:spPr>
          <a:xfrm>
            <a:off x="751115" y="229599"/>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Persistent Volume Claims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7"/>
          <p:cNvSpPr/>
          <p:nvPr/>
        </p:nvSpPr>
        <p:spPr>
          <a:xfrm>
            <a:off x="1944546" y="1988818"/>
            <a:ext cx="783606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A3AF"/>
                </a:solidFill>
                <a:latin typeface="Courier"/>
                <a:ea typeface="Courier"/>
                <a:cs typeface="Courier"/>
                <a:sym typeface="Courier"/>
              </a:rPr>
              <a:t>kind</a:t>
            </a:r>
            <a:r>
              <a:rPr lang="en-US" sz="1800">
                <a:solidFill>
                  <a:srgbClr val="C020BF"/>
                </a:solidFill>
                <a:latin typeface="Courier"/>
                <a:ea typeface="Courier"/>
                <a:cs typeface="Courier"/>
                <a:sym typeface="Courier"/>
              </a:rPr>
              <a:t>:</a:t>
            </a:r>
            <a:r>
              <a:rPr lang="en-US" sz="1800">
                <a:solidFill>
                  <a:srgbClr val="4D2F2D"/>
                </a:solidFill>
                <a:latin typeface="Courier"/>
                <a:ea typeface="Courier"/>
                <a:cs typeface="Courier"/>
                <a:sym typeface="Courier"/>
              </a:rPr>
              <a:t> PersistentVolumeClaim</a:t>
            </a:r>
            <a:endParaRPr sz="1800">
              <a:solidFill>
                <a:srgbClr val="4D2F2D"/>
              </a:solidFill>
              <a:latin typeface="Courier"/>
              <a:ea typeface="Courier"/>
              <a:cs typeface="Courier"/>
              <a:sym typeface="Courier"/>
            </a:endParaRPr>
          </a:p>
          <a:p>
            <a:pPr indent="0" lvl="0" marL="0" marR="0" rtl="0" algn="l">
              <a:spcBef>
                <a:spcPts val="0"/>
              </a:spcBef>
              <a:spcAft>
                <a:spcPts val="0"/>
              </a:spcAft>
              <a:buNone/>
            </a:pPr>
            <a:r>
              <a:rPr lang="en-US" sz="1800">
                <a:solidFill>
                  <a:srgbClr val="00A3AF"/>
                </a:solidFill>
                <a:latin typeface="Courier"/>
                <a:ea typeface="Courier"/>
                <a:cs typeface="Courier"/>
                <a:sym typeface="Courier"/>
              </a:rPr>
              <a:t>apiVersion</a:t>
            </a:r>
            <a:r>
              <a:rPr lang="en-US" sz="1800">
                <a:solidFill>
                  <a:srgbClr val="C020BF"/>
                </a:solidFill>
                <a:latin typeface="Courier"/>
                <a:ea typeface="Courier"/>
                <a:cs typeface="Courier"/>
                <a:sym typeface="Courier"/>
              </a:rPr>
              <a:t>:</a:t>
            </a:r>
            <a:r>
              <a:rPr lang="en-US" sz="1800">
                <a:solidFill>
                  <a:srgbClr val="4D2F2D"/>
                </a:solidFill>
                <a:latin typeface="Courier"/>
                <a:ea typeface="Courier"/>
                <a:cs typeface="Courier"/>
                <a:sym typeface="Courier"/>
              </a:rPr>
              <a:t> v1</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00A3AF"/>
                </a:solidFill>
                <a:latin typeface="Courier"/>
                <a:ea typeface="Courier"/>
                <a:cs typeface="Courier"/>
                <a:sym typeface="Courier"/>
              </a:rPr>
              <a:t>metadata</a:t>
            </a:r>
            <a:r>
              <a:rPr lang="en-US" sz="1800">
                <a:solidFill>
                  <a:srgbClr val="C020BF"/>
                </a:solidFill>
                <a:latin typeface="Courier"/>
                <a:ea typeface="Courier"/>
                <a:cs typeface="Courier"/>
                <a:sym typeface="Courier"/>
              </a:rPr>
              <a:t>:</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00A3AF"/>
                </a:solidFill>
                <a:latin typeface="Courier"/>
                <a:ea typeface="Courier"/>
                <a:cs typeface="Courier"/>
                <a:sym typeface="Courier"/>
              </a:rPr>
              <a:t>name</a:t>
            </a:r>
            <a:r>
              <a:rPr lang="en-US" sz="1800">
                <a:solidFill>
                  <a:srgbClr val="C020BF"/>
                </a:solidFill>
                <a:latin typeface="Courier"/>
                <a:ea typeface="Courier"/>
                <a:cs typeface="Courier"/>
                <a:sym typeface="Courier"/>
              </a:rPr>
              <a:t>:</a:t>
            </a:r>
            <a:r>
              <a:rPr lang="en-US" sz="1800">
                <a:solidFill>
                  <a:srgbClr val="4D2F2D"/>
                </a:solidFill>
                <a:latin typeface="Courier"/>
                <a:ea typeface="Courier"/>
                <a:cs typeface="Courier"/>
                <a:sym typeface="Courier"/>
              </a:rPr>
              <a:t> user-service-war-pv-claim</a:t>
            </a:r>
            <a:endParaRPr/>
          </a:p>
          <a:p>
            <a:pPr indent="0" lvl="0" marL="0" marR="0" rtl="0" algn="l">
              <a:spcBef>
                <a:spcPts val="0"/>
              </a:spcBef>
              <a:spcAft>
                <a:spcPts val="0"/>
              </a:spcAft>
              <a:buNone/>
            </a:pPr>
            <a:r>
              <a:rPr lang="en-US" sz="1800">
                <a:solidFill>
                  <a:srgbClr val="00A3AF"/>
                </a:solidFill>
                <a:latin typeface="Courier"/>
                <a:ea typeface="Courier"/>
                <a:cs typeface="Courier"/>
                <a:sym typeface="Courier"/>
              </a:rPr>
              <a:t>spec</a:t>
            </a:r>
            <a:r>
              <a:rPr lang="en-US" sz="1800">
                <a:solidFill>
                  <a:srgbClr val="C020BF"/>
                </a:solidFill>
                <a:latin typeface="Courier"/>
                <a:ea typeface="Courier"/>
                <a:cs typeface="Courier"/>
                <a:sym typeface="Courier"/>
              </a:rPr>
              <a:t>:</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00A3AF"/>
                </a:solidFill>
                <a:latin typeface="Courier"/>
                <a:ea typeface="Courier"/>
                <a:cs typeface="Courier"/>
                <a:sym typeface="Courier"/>
              </a:rPr>
              <a:t>accessModes</a:t>
            </a:r>
            <a:r>
              <a:rPr lang="en-US" sz="1800">
                <a:solidFill>
                  <a:srgbClr val="C020BF"/>
                </a:solidFill>
                <a:latin typeface="Courier"/>
                <a:ea typeface="Courier"/>
                <a:cs typeface="Courier"/>
                <a:sym typeface="Courier"/>
              </a:rPr>
              <a:t>:</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B7650A"/>
                </a:solidFill>
                <a:latin typeface="Courier"/>
                <a:ea typeface="Courier"/>
                <a:cs typeface="Courier"/>
                <a:sym typeface="Courier"/>
              </a:rPr>
              <a:t>- </a:t>
            </a:r>
            <a:r>
              <a:rPr lang="en-US" sz="1800">
                <a:solidFill>
                  <a:srgbClr val="4D2F2D"/>
                </a:solidFill>
                <a:latin typeface="Courier"/>
                <a:ea typeface="Courier"/>
                <a:cs typeface="Courier"/>
                <a:sym typeface="Courier"/>
              </a:rPr>
              <a:t>ReadWriteOnce</a:t>
            </a:r>
            <a:endParaRPr sz="1800">
              <a:solidFill>
                <a:srgbClr val="4D2F2D"/>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00A3AF"/>
                </a:solidFill>
                <a:latin typeface="Courier"/>
                <a:ea typeface="Courier"/>
                <a:cs typeface="Courier"/>
                <a:sym typeface="Courier"/>
              </a:rPr>
              <a:t>resources</a:t>
            </a:r>
            <a:r>
              <a:rPr lang="en-US" sz="1800">
                <a:solidFill>
                  <a:srgbClr val="C020BF"/>
                </a:solidFill>
                <a:latin typeface="Courier"/>
                <a:ea typeface="Courier"/>
                <a:cs typeface="Courier"/>
                <a:sym typeface="Courier"/>
              </a:rPr>
              <a:t>:</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00A3AF"/>
                </a:solidFill>
                <a:latin typeface="Courier"/>
                <a:ea typeface="Courier"/>
                <a:cs typeface="Courier"/>
                <a:sym typeface="Courier"/>
              </a:rPr>
              <a:t>requests</a:t>
            </a:r>
            <a:r>
              <a:rPr lang="en-US" sz="1800">
                <a:solidFill>
                  <a:srgbClr val="C020BF"/>
                </a:solidFill>
                <a:latin typeface="Courier"/>
                <a:ea typeface="Courier"/>
                <a:cs typeface="Courier"/>
                <a:sym typeface="Courier"/>
              </a:rPr>
              <a:t>:</a:t>
            </a:r>
            <a:endParaRPr sz="1800">
              <a:solidFill>
                <a:srgbClr val="00A3AF"/>
              </a:solidFill>
              <a:latin typeface="Courier"/>
              <a:ea typeface="Courier"/>
              <a:cs typeface="Courier"/>
              <a:sym typeface="Courier"/>
            </a:endParaRPr>
          </a:p>
          <a:p>
            <a:pPr indent="0" lvl="0" marL="0" marR="0" rtl="0" algn="l">
              <a:spcBef>
                <a:spcPts val="0"/>
              </a:spcBef>
              <a:spcAft>
                <a:spcPts val="0"/>
              </a:spcAft>
              <a:buNone/>
            </a:pPr>
            <a:r>
              <a:rPr lang="en-US" sz="1800">
                <a:solidFill>
                  <a:srgbClr val="4D2F2D"/>
                </a:solidFill>
                <a:latin typeface="Courier"/>
                <a:ea typeface="Courier"/>
                <a:cs typeface="Courier"/>
                <a:sym typeface="Courier"/>
              </a:rPr>
              <a:t>      </a:t>
            </a:r>
            <a:r>
              <a:rPr lang="en-US" sz="1800">
                <a:solidFill>
                  <a:srgbClr val="00A3AF"/>
                </a:solidFill>
                <a:latin typeface="Courier"/>
                <a:ea typeface="Courier"/>
                <a:cs typeface="Courier"/>
                <a:sym typeface="Courier"/>
              </a:rPr>
              <a:t>storage</a:t>
            </a:r>
            <a:r>
              <a:rPr lang="en-US" sz="1800">
                <a:solidFill>
                  <a:srgbClr val="C020BF"/>
                </a:solidFill>
                <a:latin typeface="Courier"/>
                <a:ea typeface="Courier"/>
                <a:cs typeface="Courier"/>
                <a:sym typeface="Courier"/>
              </a:rPr>
              <a:t>:</a:t>
            </a:r>
            <a:r>
              <a:rPr lang="en-US" sz="1800">
                <a:solidFill>
                  <a:srgbClr val="4D2F2D"/>
                </a:solidFill>
                <a:latin typeface="Courier"/>
                <a:ea typeface="Courier"/>
                <a:cs typeface="Courier"/>
                <a:sym typeface="Courier"/>
              </a:rPr>
              <a:t> 1Gi</a:t>
            </a:r>
            <a:endParaRPr/>
          </a:p>
        </p:txBody>
      </p:sp>
      <p:cxnSp>
        <p:nvCxnSpPr>
          <p:cNvPr id="536" name="Google Shape;536;p3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37" name="Google Shape;537;p3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38" name="Google Shape;538;p3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39" name="Google Shape;539;p3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540" name="Google Shape;540;p3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541" name="Google Shape;541;p3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42" name="Google Shape;542;p37"/>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Example: Persistent Volume Claim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38"/>
          <p:cNvSpPr/>
          <p:nvPr/>
        </p:nvSpPr>
        <p:spPr>
          <a:xfrm>
            <a:off x="1033522" y="1330052"/>
            <a:ext cx="10001189"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A3AF"/>
                </a:solidFill>
                <a:latin typeface="Courier"/>
                <a:ea typeface="Courier"/>
                <a:cs typeface="Courier"/>
                <a:sym typeface="Courier"/>
              </a:rPr>
              <a:t>apiVersion</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extensions/v1beta1</a:t>
            </a: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kind</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Deployment</a:t>
            </a: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metadata</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userservice</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spec</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replicas</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1</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template</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spec</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containers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volumeMounts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00A3AF"/>
                </a:solidFill>
                <a:latin typeface="Courier"/>
                <a:ea typeface="Courier"/>
                <a:cs typeface="Courier"/>
                <a:sym typeface="Courier"/>
              </a:rPr>
              <a:t>mountPath</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/usr/local/tomcat/webapps/user-service-1.0.war</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user-service-war</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volumes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user-service-war</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persistentVolumeClaim</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claimName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user-service-war-pv-claim</a:t>
            </a:r>
            <a:endParaRPr/>
          </a:p>
        </p:txBody>
      </p:sp>
      <p:cxnSp>
        <p:nvCxnSpPr>
          <p:cNvPr id="548" name="Google Shape;548;p3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49" name="Google Shape;549;p3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50" name="Google Shape;550;p3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51" name="Google Shape;551;p3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552" name="Google Shape;552;p3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553" name="Google Shape;553;p3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54" name="Google Shape;554;p38"/>
          <p:cNvSpPr txBox="1"/>
          <p:nvPr/>
        </p:nvSpPr>
        <p:spPr>
          <a:xfrm>
            <a:off x="519112" y="15021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Example: Deployment using PVC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39"/>
          <p:cNvSpPr txBox="1"/>
          <p:nvPr>
            <p:ph idx="1" type="body"/>
          </p:nvPr>
        </p:nvSpPr>
        <p:spPr>
          <a:xfrm>
            <a:off x="790574" y="1887218"/>
            <a:ext cx="10715626" cy="3932434"/>
          </a:xfrm>
          <a:prstGeom prst="rect">
            <a:avLst/>
          </a:prstGeom>
          <a:noFill/>
          <a:ln>
            <a:noFill/>
          </a:ln>
        </p:spPr>
        <p:txBody>
          <a:bodyPr anchorCtr="0" anchor="t" bIns="45700" lIns="91425" spcFirstLastPara="1" rIns="91425" wrap="square" tIns="45700">
            <a:noAutofit/>
          </a:bodyPr>
          <a:lstStyle/>
          <a:p>
            <a:pPr indent="-342900" lvl="0" marL="431800" rtl="0" algn="l">
              <a:lnSpc>
                <a:spcPct val="90000"/>
              </a:lnSpc>
              <a:spcBef>
                <a:spcPts val="0"/>
              </a:spcBef>
              <a:spcAft>
                <a:spcPts val="0"/>
              </a:spcAft>
              <a:buClr>
                <a:srgbClr val="000000"/>
              </a:buClr>
              <a:buSzPts val="2200"/>
              <a:buChar char="•"/>
            </a:pPr>
            <a:r>
              <a:rPr lang="en-US" sz="1800"/>
              <a:t>create pods,PV and PVC</a:t>
            </a:r>
            <a:endParaRPr sz="1800"/>
          </a:p>
          <a:p>
            <a:pPr indent="-342900" lvl="0" marL="431800" rtl="0" algn="l">
              <a:lnSpc>
                <a:spcPct val="90000"/>
              </a:lnSpc>
              <a:spcBef>
                <a:spcPts val="0"/>
              </a:spcBef>
              <a:spcAft>
                <a:spcPts val="0"/>
              </a:spcAft>
              <a:buClr>
                <a:srgbClr val="000000"/>
              </a:buClr>
              <a:buSzPts val="2200"/>
              <a:buChar char="•"/>
            </a:pPr>
            <a:r>
              <a:rPr lang="en-US" sz="1800"/>
              <a:t>Experiment with creating end to end application, mount volume, read from shared pod</a:t>
            </a:r>
            <a:endParaRPr sz="1800"/>
          </a:p>
          <a:p>
            <a:pPr indent="-342900" lvl="0" marL="431800" rtl="0" algn="l">
              <a:lnSpc>
                <a:spcPct val="90000"/>
              </a:lnSpc>
              <a:spcBef>
                <a:spcPts val="0"/>
              </a:spcBef>
              <a:spcAft>
                <a:spcPts val="0"/>
              </a:spcAft>
              <a:buClr>
                <a:srgbClr val="000000"/>
              </a:buClr>
              <a:buSzPts val="2200"/>
              <a:buChar char="•"/>
            </a:pPr>
            <a:r>
              <a:rPr lang="en-US" sz="1800"/>
              <a:t>Fix a bug</a:t>
            </a:r>
            <a:endParaRPr sz="1800"/>
          </a:p>
          <a:p>
            <a:pPr indent="0" lvl="0" marL="0" rtl="0" algn="l">
              <a:lnSpc>
                <a:spcPct val="90000"/>
              </a:lnSpc>
              <a:spcBef>
                <a:spcPts val="0"/>
              </a:spcBef>
              <a:spcAft>
                <a:spcPts val="0"/>
              </a:spcAft>
              <a:buClr>
                <a:schemeClr val="dk1"/>
              </a:buClr>
              <a:buSzPts val="1200"/>
              <a:buNone/>
            </a:pPr>
            <a:r>
              <a:t/>
            </a:r>
            <a:endParaRPr sz="1200"/>
          </a:p>
          <a:p>
            <a:pPr indent="0" lvl="0" marL="0" rtl="0" algn="l">
              <a:lnSpc>
                <a:spcPct val="90000"/>
              </a:lnSpc>
              <a:spcBef>
                <a:spcPts val="0"/>
              </a:spcBef>
              <a:spcAft>
                <a:spcPts val="0"/>
              </a:spcAft>
              <a:buClr>
                <a:schemeClr val="dk1"/>
              </a:buClr>
              <a:buSzPts val="1200"/>
              <a:buNone/>
            </a:pPr>
            <a:r>
              <a:t/>
            </a:r>
            <a:endParaRPr sz="1200"/>
          </a:p>
          <a:p>
            <a:pPr indent="0" lvl="0" marL="0" rtl="0" algn="l">
              <a:lnSpc>
                <a:spcPct val="90000"/>
              </a:lnSpc>
              <a:spcBef>
                <a:spcPts val="0"/>
              </a:spcBef>
              <a:spcAft>
                <a:spcPts val="0"/>
              </a:spcAft>
              <a:buClr>
                <a:schemeClr val="dk1"/>
              </a:buClr>
              <a:buSzPts val="2200"/>
              <a:buNone/>
            </a:pPr>
            <a:r>
              <a:rPr lang="en-US" sz="2200"/>
              <a:t>cd to ex6</a:t>
            </a:r>
            <a:endParaRPr/>
          </a:p>
          <a:p>
            <a:pPr indent="0" lvl="0" marL="0" rtl="0" algn="l">
              <a:lnSpc>
                <a:spcPct val="90000"/>
              </a:lnSpc>
              <a:spcBef>
                <a:spcPts val="0"/>
              </a:spcBef>
              <a:spcAft>
                <a:spcPts val="0"/>
              </a:spcAft>
              <a:buClr>
                <a:schemeClr val="dk1"/>
              </a:buClr>
              <a:buSzPts val="2000"/>
              <a:buNone/>
            </a:pPr>
            <a:r>
              <a:rPr lang="en-US" sz="2000"/>
              <a:t>6.1 Exercise of Volume</a:t>
            </a:r>
            <a:endParaRPr sz="2000"/>
          </a:p>
          <a:p>
            <a:pPr indent="0" lvl="0" marL="0" rtl="0" algn="l">
              <a:lnSpc>
                <a:spcPct val="90000"/>
              </a:lnSpc>
              <a:spcBef>
                <a:spcPts val="0"/>
              </a:spcBef>
              <a:spcAft>
                <a:spcPts val="0"/>
              </a:spcAft>
              <a:buClr>
                <a:schemeClr val="hlink"/>
              </a:buClr>
              <a:buSzPts val="2000"/>
              <a:buNone/>
            </a:pPr>
            <a:r>
              <a:rPr lang="en-US" sz="2000" u="sng">
                <a:solidFill>
                  <a:schemeClr val="hlink"/>
                </a:solidFill>
                <a:hlinkClick r:id="rId3"/>
              </a:rPr>
              <a:t>https://github.com/abhikbanerjee/kubernetes_teach_git/blob/master/ex6/create_volumes.md</a:t>
            </a:r>
            <a:endParaRPr sz="2000" u="sng">
              <a:solidFill>
                <a:schemeClr val="hlink"/>
              </a:solidFill>
            </a:endParaRPr>
          </a:p>
          <a:p>
            <a:pPr indent="0" lvl="0" marL="0" rtl="0" algn="l">
              <a:lnSpc>
                <a:spcPct val="90000"/>
              </a:lnSpc>
              <a:spcBef>
                <a:spcPts val="0"/>
              </a:spcBef>
              <a:spcAft>
                <a:spcPts val="0"/>
              </a:spcAft>
              <a:buClr>
                <a:schemeClr val="dk1"/>
              </a:buClr>
              <a:buSzPts val="2000"/>
              <a:buNone/>
            </a:pPr>
            <a:r>
              <a:t/>
            </a:r>
            <a:endParaRPr sz="2000"/>
          </a:p>
          <a:p>
            <a:pPr indent="0" lvl="0" marL="0" rtl="0" algn="l">
              <a:lnSpc>
                <a:spcPct val="90000"/>
              </a:lnSpc>
              <a:spcBef>
                <a:spcPts val="0"/>
              </a:spcBef>
              <a:spcAft>
                <a:spcPts val="0"/>
              </a:spcAft>
              <a:buClr>
                <a:schemeClr val="dk1"/>
              </a:buClr>
              <a:buSzPts val="2000"/>
              <a:buNone/>
            </a:pPr>
            <a:r>
              <a:t/>
            </a:r>
            <a:endParaRPr sz="2000"/>
          </a:p>
          <a:p>
            <a:pPr indent="0" lvl="0" marL="0" rtl="0" algn="l">
              <a:lnSpc>
                <a:spcPct val="90000"/>
              </a:lnSpc>
              <a:spcBef>
                <a:spcPts val="0"/>
              </a:spcBef>
              <a:spcAft>
                <a:spcPts val="0"/>
              </a:spcAft>
              <a:buClr>
                <a:schemeClr val="dk1"/>
              </a:buClr>
              <a:buSzPts val="2000"/>
              <a:buNone/>
            </a:pPr>
            <a:r>
              <a:rPr lang="en-US" sz="2000"/>
              <a:t>6.2 Exercise on PV, PVC</a:t>
            </a:r>
            <a:endParaRPr/>
          </a:p>
          <a:p>
            <a:pPr indent="0" lvl="0" marL="0" rtl="0" algn="l">
              <a:lnSpc>
                <a:spcPct val="90000"/>
              </a:lnSpc>
              <a:spcBef>
                <a:spcPts val="0"/>
              </a:spcBef>
              <a:spcAft>
                <a:spcPts val="0"/>
              </a:spcAft>
              <a:buClr>
                <a:schemeClr val="dk1"/>
              </a:buClr>
              <a:buSzPts val="2000"/>
              <a:buNone/>
            </a:pPr>
            <a:r>
              <a:rPr lang="en-US" sz="2000" u="sng">
                <a:solidFill>
                  <a:schemeClr val="hlink"/>
                </a:solidFill>
                <a:hlinkClick r:id="rId4"/>
              </a:rPr>
              <a:t>https://github.com/abhikbanerjee/kubernetes_teach_git/blob/master/ex6/create_pv.md</a:t>
            </a:r>
            <a:endParaRPr sz="2000"/>
          </a:p>
          <a:p>
            <a:pPr indent="0" lvl="0" marL="0" rtl="0" algn="l">
              <a:lnSpc>
                <a:spcPct val="90000"/>
              </a:lnSpc>
              <a:spcBef>
                <a:spcPts val="0"/>
              </a:spcBef>
              <a:spcAft>
                <a:spcPts val="0"/>
              </a:spcAft>
              <a:buClr>
                <a:schemeClr val="dk1"/>
              </a:buClr>
              <a:buSzPts val="2200"/>
              <a:buNone/>
            </a:pPr>
            <a:r>
              <a:t/>
            </a:r>
            <a:endParaRPr sz="2200"/>
          </a:p>
        </p:txBody>
      </p:sp>
      <p:cxnSp>
        <p:nvCxnSpPr>
          <p:cNvPr id="560" name="Google Shape;560;p3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61" name="Google Shape;561;p3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62" name="Google Shape;562;p3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63" name="Google Shape;563;p39"/>
          <p:cNvPicPr preferRelativeResize="0"/>
          <p:nvPr/>
        </p:nvPicPr>
        <p:blipFill rotWithShape="1">
          <a:blip r:embed="rId5">
            <a:alphaModFix/>
          </a:blip>
          <a:srcRect b="0" l="0" r="0" t="0"/>
          <a:stretch/>
        </p:blipFill>
        <p:spPr>
          <a:xfrm>
            <a:off x="247650" y="6273801"/>
            <a:ext cx="542924" cy="542924"/>
          </a:xfrm>
          <a:prstGeom prst="rect">
            <a:avLst/>
          </a:prstGeom>
          <a:noFill/>
          <a:ln>
            <a:noFill/>
          </a:ln>
        </p:spPr>
      </p:pic>
      <p:pic>
        <p:nvPicPr>
          <p:cNvPr id="564" name="Google Shape;564;p39"/>
          <p:cNvPicPr preferRelativeResize="0"/>
          <p:nvPr/>
        </p:nvPicPr>
        <p:blipFill rotWithShape="1">
          <a:blip r:embed="rId6">
            <a:alphaModFix/>
          </a:blip>
          <a:srcRect b="30906" l="0" r="0" t="26736"/>
          <a:stretch/>
        </p:blipFill>
        <p:spPr>
          <a:xfrm>
            <a:off x="9965555" y="6252635"/>
            <a:ext cx="1301160" cy="551155"/>
          </a:xfrm>
          <a:prstGeom prst="rect">
            <a:avLst/>
          </a:prstGeom>
          <a:noFill/>
          <a:ln>
            <a:noFill/>
          </a:ln>
        </p:spPr>
      </p:pic>
      <p:sp>
        <p:nvSpPr>
          <p:cNvPr id="565" name="Google Shape;565;p3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66" name="Google Shape;566;p39"/>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(Volume, PV, PVC)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4"/>
          <p:cNvSpPr txBox="1"/>
          <p:nvPr>
            <p:ph idx="1" type="body"/>
          </p:nvPr>
        </p:nvSpPr>
        <p:spPr>
          <a:xfrm>
            <a:off x="6643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Containers in a pod share </a:t>
            </a:r>
            <a:endParaRPr/>
          </a:p>
          <a:p>
            <a:pPr indent="-107950" lvl="1" marL="742950" rtl="0" algn="l">
              <a:lnSpc>
                <a:spcPct val="100000"/>
              </a:lnSpc>
              <a:spcBef>
                <a:spcPts val="56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IP address and port space</a:t>
            </a:r>
            <a:endParaRPr/>
          </a:p>
          <a:p>
            <a:pPr indent="-107950" lvl="1" marL="742950" rtl="0" algn="l">
              <a:lnSpc>
                <a:spcPct val="100000"/>
              </a:lnSpc>
              <a:spcBef>
                <a:spcPts val="56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Filesystem</a:t>
            </a:r>
            <a:endParaRPr/>
          </a:p>
          <a:p>
            <a:pPr indent="-107950" lvl="1" marL="742950" rtl="0" algn="l">
              <a:lnSpc>
                <a:spcPct val="100000"/>
              </a:lnSpc>
              <a:spcBef>
                <a:spcPts val="56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Storage (Volumnes)</a:t>
            </a:r>
            <a:endParaRPr/>
          </a:p>
          <a:p>
            <a:pPr indent="-107950" lvl="1" marL="742950" rtl="0" algn="l">
              <a:lnSpc>
                <a:spcPct val="100000"/>
              </a:lnSpc>
              <a:spcBef>
                <a:spcPts val="56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Labels</a:t>
            </a:r>
            <a:endParaRPr/>
          </a:p>
          <a:p>
            <a:pPr indent="-107950" lvl="1" marL="742950" rtl="0" algn="l">
              <a:lnSpc>
                <a:spcPct val="100000"/>
              </a:lnSpc>
              <a:spcBef>
                <a:spcPts val="56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Secrets</a:t>
            </a:r>
            <a:endParaRPr/>
          </a:p>
          <a:p>
            <a:pPr indent="-19050" lvl="1" marL="742950" rtl="0" algn="l">
              <a:lnSpc>
                <a:spcPct val="100000"/>
              </a:lnSpc>
              <a:spcBef>
                <a:spcPts val="560"/>
              </a:spcBef>
              <a:spcAft>
                <a:spcPts val="0"/>
              </a:spcAft>
              <a:buClr>
                <a:schemeClr val="dk1"/>
              </a:buClr>
              <a:buSzPts val="1400"/>
              <a:buNone/>
            </a:pPr>
            <a:r>
              <a:t/>
            </a:r>
            <a:endParaRPr sz="1400">
              <a:solidFill>
                <a:schemeClr val="dk1"/>
              </a:solidFill>
              <a:latin typeface="Calibri"/>
              <a:ea typeface="Calibri"/>
              <a:cs typeface="Calibri"/>
              <a:sym typeface="Calibri"/>
            </a:endParaRPr>
          </a:p>
        </p:txBody>
      </p:sp>
      <p:pic>
        <p:nvPicPr>
          <p:cNvPr id="123" name="Google Shape;123;p4"/>
          <p:cNvPicPr preferRelativeResize="0"/>
          <p:nvPr/>
        </p:nvPicPr>
        <p:blipFill rotWithShape="1">
          <a:blip r:embed="rId3">
            <a:alphaModFix/>
          </a:blip>
          <a:srcRect b="0" l="0" r="0" t="0"/>
          <a:stretch/>
        </p:blipFill>
        <p:spPr>
          <a:xfrm>
            <a:off x="2132858" y="4073898"/>
            <a:ext cx="4539109" cy="1752600"/>
          </a:xfrm>
          <a:prstGeom prst="rect">
            <a:avLst/>
          </a:prstGeom>
          <a:noFill/>
          <a:ln>
            <a:noFill/>
          </a:ln>
        </p:spPr>
      </p:pic>
      <p:sp>
        <p:nvSpPr>
          <p:cNvPr id="124" name="Google Shape;124;p4"/>
          <p:cNvSpPr txBox="1"/>
          <p:nvPr/>
        </p:nvSpPr>
        <p:spPr>
          <a:xfrm>
            <a:off x="790574" y="1556684"/>
            <a:ext cx="10715626" cy="2361600"/>
          </a:xfrm>
          <a:prstGeom prst="rect">
            <a:avLst/>
          </a:prstGeom>
          <a:noFill/>
          <a:ln>
            <a:noFill/>
          </a:ln>
        </p:spPr>
        <p:txBody>
          <a:bodyPr anchorCtr="0" anchor="t" bIns="91425" lIns="91425" spcFirstLastPara="1" rIns="91425" wrap="square" tIns="91425">
            <a:noAutofit/>
          </a:bodyPr>
          <a:lstStyle/>
          <a:p>
            <a:pPr indent="-139700" lvl="0" marL="34290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b="0" i="0" sz="18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b="0" i="0" sz="18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cxnSp>
        <p:nvCxnSpPr>
          <p:cNvPr id="125" name="Google Shape;125;p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6" name="Google Shape;126;p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27" name="Google Shape;127;p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8" name="Google Shape;128;p4"/>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129" name="Google Shape;129;p4"/>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130" name="Google Shape;130;p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31" name="Google Shape;131;p4"/>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Pods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cxnSp>
        <p:nvCxnSpPr>
          <p:cNvPr id="571" name="Google Shape;571;p4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72" name="Google Shape;572;p4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73" name="Google Shape;573;p4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74" name="Google Shape;574;p4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575" name="Google Shape;575;p4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576" name="Google Shape;576;p4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77" name="Google Shape;577;p45"/>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Labels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6"/>
          <p:cNvSpPr txBox="1"/>
          <p:nvPr>
            <p:ph idx="1" type="body"/>
          </p:nvPr>
        </p:nvSpPr>
        <p:spPr>
          <a:xfrm>
            <a:off x="790574" y="2612790"/>
            <a:ext cx="4256400" cy="419100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Designate objects for specific environments such as development, test and production</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Set versions to objects </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Set roles or other arbitrary information to classify objects</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Can be added or modified at any time</a:t>
            </a:r>
            <a:endParaRPr sz="2200">
              <a:solidFill>
                <a:schemeClr val="dk1"/>
              </a:solidFill>
              <a:latin typeface="Calibri"/>
              <a:ea typeface="Calibri"/>
              <a:cs typeface="Calibri"/>
              <a:sym typeface="Calibri"/>
            </a:endParaRPr>
          </a:p>
          <a:p>
            <a:pPr indent="-388620" lvl="0" marL="457200" rtl="0" algn="l">
              <a:lnSpc>
                <a:spcPct val="90000"/>
              </a:lnSpc>
              <a:spcBef>
                <a:spcPts val="600"/>
              </a:spcBef>
              <a:spcAft>
                <a:spcPts val="0"/>
              </a:spcAft>
              <a:buClr>
                <a:schemeClr val="accent3"/>
              </a:buClr>
              <a:buSzPts val="1080"/>
              <a:buNone/>
            </a:pPr>
            <a:r>
              <a:t/>
            </a:r>
            <a:endParaRPr sz="1200">
              <a:solidFill>
                <a:schemeClr val="dk1"/>
              </a:solidFill>
              <a:latin typeface="Calibri"/>
              <a:ea typeface="Calibri"/>
              <a:cs typeface="Calibri"/>
              <a:sym typeface="Calibri"/>
            </a:endParaRPr>
          </a:p>
        </p:txBody>
      </p:sp>
      <p:sp>
        <p:nvSpPr>
          <p:cNvPr id="583" name="Google Shape;583;p46"/>
          <p:cNvSpPr txBox="1"/>
          <p:nvPr/>
        </p:nvSpPr>
        <p:spPr>
          <a:xfrm>
            <a:off x="547535" y="1503793"/>
            <a:ext cx="1071918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2200">
                <a:solidFill>
                  <a:schemeClr val="dk1"/>
                </a:solidFill>
                <a:latin typeface="Calibri"/>
                <a:ea typeface="Calibri"/>
                <a:cs typeface="Calibri"/>
                <a:sym typeface="Calibri"/>
              </a:rPr>
              <a:t>Key/Value pairs that can be attached to objects to enable a variety of use cases.</a:t>
            </a:r>
            <a:endParaRPr sz="2200">
              <a:solidFill>
                <a:srgbClr val="000000"/>
              </a:solidFill>
              <a:latin typeface="Arial"/>
              <a:ea typeface="Arial"/>
              <a:cs typeface="Arial"/>
              <a:sym typeface="Arial"/>
            </a:endParaRPr>
          </a:p>
        </p:txBody>
      </p:sp>
      <p:pic>
        <p:nvPicPr>
          <p:cNvPr id="584" name="Google Shape;584;p46"/>
          <p:cNvPicPr preferRelativeResize="0"/>
          <p:nvPr/>
        </p:nvPicPr>
        <p:blipFill rotWithShape="1">
          <a:blip r:embed="rId3">
            <a:alphaModFix/>
          </a:blip>
          <a:srcRect b="0" l="0" r="0" t="0"/>
          <a:stretch/>
        </p:blipFill>
        <p:spPr>
          <a:xfrm>
            <a:off x="6443660" y="2236631"/>
            <a:ext cx="3714751" cy="3774029"/>
          </a:xfrm>
          <a:prstGeom prst="rect">
            <a:avLst/>
          </a:prstGeom>
          <a:noFill/>
          <a:ln>
            <a:noFill/>
          </a:ln>
        </p:spPr>
      </p:pic>
      <p:cxnSp>
        <p:nvCxnSpPr>
          <p:cNvPr id="585" name="Google Shape;585;p4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586" name="Google Shape;586;p4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587" name="Google Shape;587;p4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588" name="Google Shape;588;p46"/>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589" name="Google Shape;589;p46"/>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590" name="Google Shape;590;p4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591" name="Google Shape;591;p46"/>
          <p:cNvSpPr txBox="1"/>
          <p:nvPr/>
        </p:nvSpPr>
        <p:spPr>
          <a:xfrm>
            <a:off x="519112" y="5499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Label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47"/>
          <p:cNvSpPr txBox="1"/>
          <p:nvPr>
            <p:ph type="title"/>
          </p:nvPr>
        </p:nvSpPr>
        <p:spPr>
          <a:xfrm>
            <a:off x="2152650" y="365129"/>
            <a:ext cx="7886700" cy="1158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3600"/>
              <a:buFont typeface="Calibri"/>
              <a:buNone/>
            </a:pPr>
            <a:r>
              <a:rPr b="1" lang="en-US" sz="3600">
                <a:solidFill>
                  <a:srgbClr val="000000"/>
                </a:solidFill>
                <a:latin typeface="Calibri"/>
                <a:ea typeface="Calibri"/>
                <a:cs typeface="Calibri"/>
                <a:sym typeface="Calibri"/>
              </a:rPr>
              <a:t>$ kubectl get pod –l name=&lt;label&gt;</a:t>
            </a:r>
            <a:endParaRPr b="1" sz="3600">
              <a:solidFill>
                <a:srgbClr val="000000"/>
              </a:solidFill>
              <a:latin typeface="Calibri"/>
              <a:ea typeface="Calibri"/>
              <a:cs typeface="Calibri"/>
              <a:sym typeface="Calibri"/>
            </a:endParaRPr>
          </a:p>
        </p:txBody>
      </p:sp>
      <p:sp>
        <p:nvSpPr>
          <p:cNvPr id="597" name="Google Shape;597;p47"/>
          <p:cNvSpPr txBox="1"/>
          <p:nvPr/>
        </p:nvSpPr>
        <p:spPr>
          <a:xfrm>
            <a:off x="1856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Note: Best mechanism to organize Kubernetes objects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labels can be used to provide logical structure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divide by teams, or by environments, or versions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FF0000"/>
              </a:buClr>
              <a:buSzPts val="1800"/>
              <a:buFont typeface="Calibri"/>
              <a:buChar char="-"/>
            </a:pPr>
            <a:r>
              <a:rPr lang="en-US" sz="1800">
                <a:solidFill>
                  <a:srgbClr val="FF0000"/>
                </a:solidFill>
                <a:latin typeface="Calibri"/>
                <a:ea typeface="Calibri"/>
                <a:cs typeface="Calibri"/>
                <a:sym typeface="Calibri"/>
              </a:rPr>
              <a:t>$ kubectl create -f helloworld-pod-with-labels.yml </a:t>
            </a:r>
            <a:endParaRPr sz="1800">
              <a:solidFill>
                <a:srgbClr val="FF0000"/>
              </a:solidFill>
              <a:latin typeface="Calibri"/>
              <a:ea typeface="Calibri"/>
              <a:cs typeface="Calibri"/>
              <a:sym typeface="Calibri"/>
            </a:endParaRPr>
          </a:p>
          <a:p>
            <a:pPr indent="-342900" lvl="0" marL="457200" marR="0" rtl="0" algn="l">
              <a:spcBef>
                <a:spcPts val="0"/>
              </a:spcBef>
              <a:spcAft>
                <a:spcPts val="0"/>
              </a:spcAft>
              <a:buClr>
                <a:srgbClr val="FF0000"/>
              </a:buClr>
              <a:buSzPts val="1800"/>
              <a:buFont typeface="Calibri"/>
              <a:buChar char="-"/>
            </a:pPr>
            <a:r>
              <a:rPr lang="en-US" sz="1800">
                <a:solidFill>
                  <a:srgbClr val="FF0000"/>
                </a:solidFill>
                <a:latin typeface="Calibri"/>
                <a:ea typeface="Calibri"/>
                <a:cs typeface="Calibri"/>
                <a:sym typeface="Calibri"/>
              </a:rPr>
              <a:t>$ kubectl get po --show-labels</a:t>
            </a:r>
            <a:endParaRPr sz="1800">
              <a:solidFill>
                <a:srgbClr val="FF0000"/>
              </a:solidFill>
              <a:latin typeface="Calibri"/>
              <a:ea typeface="Calibri"/>
              <a:cs typeface="Calibri"/>
              <a:sym typeface="Calibri"/>
            </a:endParaRPr>
          </a:p>
        </p:txBody>
      </p:sp>
      <p:pic>
        <p:nvPicPr>
          <p:cNvPr id="598" name="Google Shape;598;p47"/>
          <p:cNvPicPr preferRelativeResize="0"/>
          <p:nvPr/>
        </p:nvPicPr>
        <p:blipFill rotWithShape="1">
          <a:blip r:embed="rId3">
            <a:alphaModFix/>
          </a:blip>
          <a:srcRect b="0" l="0" r="0" t="0"/>
          <a:stretch/>
        </p:blipFill>
        <p:spPr>
          <a:xfrm>
            <a:off x="1524001" y="1447801"/>
            <a:ext cx="9143999" cy="2184935"/>
          </a:xfrm>
          <a:prstGeom prst="rect">
            <a:avLst/>
          </a:prstGeom>
          <a:noFill/>
          <a:ln>
            <a:noFill/>
          </a:ln>
        </p:spPr>
      </p:pic>
      <p:cxnSp>
        <p:nvCxnSpPr>
          <p:cNvPr id="599" name="Google Shape;599;p4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00" name="Google Shape;600;p4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01" name="Google Shape;601;p4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02" name="Google Shape;602;p47"/>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603" name="Google Shape;603;p47"/>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604" name="Google Shape;604;p4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cxnSp>
        <p:nvCxnSpPr>
          <p:cNvPr id="609" name="Google Shape;609;p4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10" name="Google Shape;610;p4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11" name="Google Shape;611;p4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12" name="Google Shape;612;p4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613" name="Google Shape;613;p4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614" name="Google Shape;614;p4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15" name="Google Shape;615;p48"/>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(Kubernetes Labels)</a:t>
            </a:r>
            <a:endParaRPr/>
          </a:p>
        </p:txBody>
      </p:sp>
      <p:sp>
        <p:nvSpPr>
          <p:cNvPr id="616" name="Google Shape;616;p48"/>
          <p:cNvSpPr txBox="1"/>
          <p:nvPr>
            <p:ph idx="1" type="body"/>
          </p:nvPr>
        </p:nvSpPr>
        <p:spPr>
          <a:xfrm>
            <a:off x="1967298" y="1988818"/>
            <a:ext cx="7886700" cy="4114800"/>
          </a:xfrm>
          <a:prstGeom prst="rect">
            <a:avLst/>
          </a:prstGeom>
          <a:noFill/>
          <a:ln>
            <a:noFill/>
          </a:ln>
        </p:spPr>
        <p:txBody>
          <a:bodyPr anchorCtr="0" anchor="t" bIns="45700" lIns="91425" spcFirstLastPara="1" rIns="91425" wrap="square" tIns="45700">
            <a:noAutofit/>
          </a:bodyPr>
          <a:lstStyle/>
          <a:p>
            <a:pPr indent="-342900" lvl="0" marL="431800" rtl="0" algn="l">
              <a:lnSpc>
                <a:spcPct val="90000"/>
              </a:lnSpc>
              <a:spcBef>
                <a:spcPts val="360"/>
              </a:spcBef>
              <a:spcAft>
                <a:spcPts val="0"/>
              </a:spcAft>
              <a:buClr>
                <a:srgbClr val="000000"/>
              </a:buClr>
              <a:buSzPts val="2200"/>
              <a:buChar char="•"/>
            </a:pPr>
            <a:r>
              <a:rPr lang="en-US" sz="2200"/>
              <a:t>Create a series of pods with different labels</a:t>
            </a:r>
            <a:endParaRPr sz="2200"/>
          </a:p>
          <a:p>
            <a:pPr indent="-342900" lvl="0" marL="431800" rtl="0" algn="l">
              <a:lnSpc>
                <a:spcPct val="90000"/>
              </a:lnSpc>
              <a:spcBef>
                <a:spcPts val="0"/>
              </a:spcBef>
              <a:spcAft>
                <a:spcPts val="0"/>
              </a:spcAft>
              <a:buClr>
                <a:srgbClr val="000000"/>
              </a:buClr>
              <a:buSzPts val="2200"/>
              <a:buChar char="•"/>
            </a:pPr>
            <a:r>
              <a:rPr lang="en-US" sz="2200"/>
              <a:t>Query the pods based on various labels</a:t>
            </a:r>
            <a:endParaRPr sz="2200"/>
          </a:p>
          <a:p>
            <a:pPr indent="-342900" lvl="0" marL="431800" rtl="0" algn="l">
              <a:lnSpc>
                <a:spcPct val="90000"/>
              </a:lnSpc>
              <a:spcBef>
                <a:spcPts val="0"/>
              </a:spcBef>
              <a:spcAft>
                <a:spcPts val="0"/>
              </a:spcAft>
              <a:buClr>
                <a:srgbClr val="000000"/>
              </a:buClr>
              <a:buSzPts val="2200"/>
              <a:buChar char="•"/>
            </a:pPr>
            <a:r>
              <a:rPr lang="en-US" sz="2200"/>
              <a:t>Delete pods based on certain selectors</a:t>
            </a:r>
            <a:endParaRPr sz="2200"/>
          </a:p>
          <a:p>
            <a:pPr indent="0" lvl="0" marL="0" rtl="0" algn="l">
              <a:lnSpc>
                <a:spcPct val="90000"/>
              </a:lnSpc>
              <a:spcBef>
                <a:spcPts val="360"/>
              </a:spcBef>
              <a:spcAft>
                <a:spcPts val="0"/>
              </a:spcAft>
              <a:buClr>
                <a:schemeClr val="dk1"/>
              </a:buClr>
              <a:buSzPts val="2880"/>
              <a:buNone/>
            </a:pPr>
            <a:r>
              <a:t/>
            </a:r>
            <a:endParaRPr/>
          </a:p>
          <a:p>
            <a:pPr indent="0" lvl="0" marL="0" rtl="0" algn="l">
              <a:lnSpc>
                <a:spcPct val="90000"/>
              </a:lnSpc>
              <a:spcBef>
                <a:spcPts val="360"/>
              </a:spcBef>
              <a:spcAft>
                <a:spcPts val="0"/>
              </a:spcAft>
              <a:buClr>
                <a:schemeClr val="dk1"/>
              </a:buClr>
              <a:buSzPts val="2880"/>
              <a:buNone/>
            </a:pPr>
            <a:r>
              <a:rPr lang="en-US" sz="2000"/>
              <a:t>We have already pulled the git repo</a:t>
            </a:r>
            <a:endParaRPr/>
          </a:p>
          <a:p>
            <a:pPr indent="0" lvl="0" marL="0" rtl="0" algn="l">
              <a:lnSpc>
                <a:spcPct val="90000"/>
              </a:lnSpc>
              <a:spcBef>
                <a:spcPts val="360"/>
              </a:spcBef>
              <a:spcAft>
                <a:spcPts val="0"/>
              </a:spcAft>
              <a:buClr>
                <a:schemeClr val="dk1"/>
              </a:buClr>
              <a:buSzPts val="2880"/>
              <a:buNone/>
            </a:pPr>
            <a:r>
              <a:rPr lang="en-US" sz="2000"/>
              <a:t>Now cd to ex3</a:t>
            </a:r>
            <a:endParaRPr sz="2000"/>
          </a:p>
          <a:p>
            <a:pPr indent="0" lvl="0" marL="0" rtl="0" algn="l">
              <a:lnSpc>
                <a:spcPct val="90000"/>
              </a:lnSpc>
              <a:spcBef>
                <a:spcPts val="360"/>
              </a:spcBef>
              <a:spcAft>
                <a:spcPts val="0"/>
              </a:spcAft>
              <a:buClr>
                <a:schemeClr val="dk1"/>
              </a:buClr>
              <a:buSzPts val="2880"/>
              <a:buNone/>
            </a:pPr>
            <a:r>
              <a:t/>
            </a:r>
            <a:endParaRPr sz="2200" u="sng">
              <a:solidFill>
                <a:schemeClr val="hlink"/>
              </a:solidFill>
            </a:endParaRPr>
          </a:p>
          <a:p>
            <a:pPr indent="0" lvl="0" marL="0" rtl="0" algn="l">
              <a:lnSpc>
                <a:spcPct val="90000"/>
              </a:lnSpc>
              <a:spcBef>
                <a:spcPts val="640"/>
              </a:spcBef>
              <a:spcAft>
                <a:spcPts val="0"/>
              </a:spcAft>
              <a:buClr>
                <a:schemeClr val="dk1"/>
              </a:buClr>
              <a:buSzPts val="2880"/>
              <a:buNone/>
            </a:pPr>
            <a:r>
              <a:rPr lang="en-US" sz="2000" u="sng">
                <a:solidFill>
                  <a:schemeClr val="hlink"/>
                </a:solidFill>
                <a:hlinkClick r:id="rId5"/>
              </a:rPr>
              <a:t>https://github.com/abhikbanerjee/kubernetes_teach_git/blob/master/ex3/label_usage.md</a:t>
            </a:r>
            <a:endParaRPr sz="2000">
              <a:solidFill>
                <a:schemeClr val="dk1"/>
              </a:solidFill>
            </a:endParaRPr>
          </a:p>
          <a:p>
            <a:pPr indent="0" lvl="0" marL="0" rtl="0" algn="l">
              <a:lnSpc>
                <a:spcPct val="90000"/>
              </a:lnSpc>
              <a:spcBef>
                <a:spcPts val="640"/>
              </a:spcBef>
              <a:spcAft>
                <a:spcPts val="0"/>
              </a:spcAft>
              <a:buClr>
                <a:schemeClr val="dk1"/>
              </a:buClr>
              <a:buSzPts val="2880"/>
              <a:buNone/>
            </a:pPr>
            <a:r>
              <a:t/>
            </a:r>
            <a:endParaRPr b="1" sz="32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cxnSp>
        <p:nvCxnSpPr>
          <p:cNvPr id="621" name="Google Shape;621;p4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22" name="Google Shape;622;p4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23" name="Google Shape;623;p4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24" name="Google Shape;624;p4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625" name="Google Shape;625;p4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626" name="Google Shape;626;p4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27" name="Google Shape;627;p49"/>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Namespaces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50"/>
          <p:cNvSpPr txBox="1"/>
          <p:nvPr>
            <p:ph idx="1" type="body"/>
          </p:nvPr>
        </p:nvSpPr>
        <p:spPr>
          <a:xfrm>
            <a:off x="939800" y="1405059"/>
            <a:ext cx="10528300" cy="286320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Resources are segmented within namespaces</a:t>
            </a:r>
            <a:endParaRPr b="1" sz="2200">
              <a:solidFill>
                <a:schemeClr val="dk1"/>
              </a:solidFill>
              <a:latin typeface="Calibri"/>
              <a:ea typeface="Calibri"/>
              <a:cs typeface="Calibri"/>
              <a:sym typeface="Calibri"/>
            </a:endParaRPr>
          </a:p>
          <a:p>
            <a:pPr indent="-505460" lvl="1" marL="9144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Sandbox per developer for example</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Pods will route dns to default (own) namespace</a:t>
            </a:r>
            <a:endParaRPr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The same app could run independently in different namespaces</a:t>
            </a:r>
            <a:endParaRPr sz="2200">
              <a:solidFill>
                <a:schemeClr val="dk1"/>
              </a:solidFill>
              <a:latin typeface="Calibri"/>
              <a:ea typeface="Calibri"/>
              <a:cs typeface="Calibri"/>
              <a:sym typeface="Calibri"/>
            </a:endParaRPr>
          </a:p>
          <a:p>
            <a:pPr indent="-457200" lvl="0" marL="457200" rtl="0" algn="l">
              <a:lnSpc>
                <a:spcPct val="100000"/>
              </a:lnSpc>
              <a:spcBef>
                <a:spcPts val="0"/>
              </a:spcBef>
              <a:spcAft>
                <a:spcPts val="0"/>
              </a:spcAft>
              <a:buClr>
                <a:srgbClr val="000000"/>
              </a:buClr>
              <a:buSzPts val="2200"/>
              <a:buFont typeface="Noto Sans Symbols"/>
              <a:buChar char="▪"/>
            </a:pPr>
            <a:r>
              <a:rPr lang="en-US" sz="2200"/>
              <a:t>Namespaces create an excellent mechanism to subdivide resources and provide isolation. This enables using a cluster for multiple projects or multiple teams </a:t>
            </a:r>
            <a:endParaRPr sz="2200"/>
          </a:p>
        </p:txBody>
      </p:sp>
      <p:sp>
        <p:nvSpPr>
          <p:cNvPr id="633" name="Google Shape;633;p50"/>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34" name="Google Shape;634;p50"/>
          <p:cNvPicPr preferRelativeResize="0"/>
          <p:nvPr/>
        </p:nvPicPr>
        <p:blipFill rotWithShape="1">
          <a:blip r:embed="rId3">
            <a:alphaModFix/>
          </a:blip>
          <a:srcRect b="0" l="0" r="0" t="0"/>
          <a:stretch/>
        </p:blipFill>
        <p:spPr>
          <a:xfrm>
            <a:off x="3125399" y="3733906"/>
            <a:ext cx="5694955" cy="2267121"/>
          </a:xfrm>
          <a:prstGeom prst="rect">
            <a:avLst/>
          </a:prstGeom>
          <a:noFill/>
          <a:ln>
            <a:noFill/>
          </a:ln>
        </p:spPr>
      </p:pic>
      <p:cxnSp>
        <p:nvCxnSpPr>
          <p:cNvPr id="635" name="Google Shape;635;p5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36" name="Google Shape;636;p5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37" name="Google Shape;637;p5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38" name="Google Shape;638;p50"/>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639" name="Google Shape;639;p50"/>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640" name="Google Shape;640;p5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41" name="Google Shape;641;p50"/>
          <p:cNvSpPr txBox="1"/>
          <p:nvPr/>
        </p:nvSpPr>
        <p:spPr>
          <a:xfrm>
            <a:off x="519112" y="7391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Namespace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pic>
        <p:nvPicPr>
          <p:cNvPr id="647" name="Google Shape;647;p51"/>
          <p:cNvPicPr preferRelativeResize="0"/>
          <p:nvPr/>
        </p:nvPicPr>
        <p:blipFill rotWithShape="1">
          <a:blip r:embed="rId3">
            <a:alphaModFix/>
          </a:blip>
          <a:srcRect b="0" l="0" r="0" t="0"/>
          <a:stretch/>
        </p:blipFill>
        <p:spPr>
          <a:xfrm>
            <a:off x="1524000" y="3657600"/>
            <a:ext cx="9144000" cy="2226416"/>
          </a:xfrm>
          <a:prstGeom prst="rect">
            <a:avLst/>
          </a:prstGeom>
          <a:noFill/>
          <a:ln>
            <a:noFill/>
          </a:ln>
        </p:spPr>
      </p:pic>
      <p:sp>
        <p:nvSpPr>
          <p:cNvPr id="648" name="Google Shape;648;p51"/>
          <p:cNvSpPr txBox="1"/>
          <p:nvPr/>
        </p:nvSpPr>
        <p:spPr>
          <a:xfrm>
            <a:off x="2128302" y="1299936"/>
            <a:ext cx="8255100" cy="2180100"/>
          </a:xfrm>
          <a:prstGeom prst="rect">
            <a:avLst/>
          </a:prstGeom>
          <a:noFill/>
          <a:ln>
            <a:noFill/>
          </a:ln>
        </p:spPr>
        <p:txBody>
          <a:bodyPr anchorCtr="0" anchor="t" bIns="91425" lIns="91425" spcFirstLastPara="1" rIns="91425" wrap="square" tIns="91425">
            <a:noAutofit/>
          </a:bodyPr>
          <a:lstStyle/>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&lt;pod_config&gt; -n &lt;namespace_name&gt;</a:t>
            </a:r>
            <a:endParaRPr sz="2200">
              <a:solidFill>
                <a:srgbClr val="FF0000"/>
              </a:solidFill>
              <a:latin typeface="Calibri"/>
              <a:ea typeface="Calibri"/>
              <a:cs typeface="Calibri"/>
              <a:sym typeface="Calibri"/>
            </a:endParaRPr>
          </a:p>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&lt;namespace_name&gt;</a:t>
            </a:r>
            <a:endParaRPr sz="2200">
              <a:solidFill>
                <a:srgbClr val="FF0000"/>
              </a:solidFill>
              <a:latin typeface="Calibri"/>
              <a:ea typeface="Calibri"/>
              <a:cs typeface="Calibri"/>
              <a:sym typeface="Calibri"/>
            </a:endParaRPr>
          </a:p>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marR="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&lt;namespace_name&gt;</a:t>
            </a:r>
            <a:endParaRPr sz="2200">
              <a:solidFill>
                <a:srgbClr val="FF0000"/>
              </a:solidFill>
              <a:latin typeface="Calibri"/>
              <a:ea typeface="Calibri"/>
              <a:cs typeface="Calibri"/>
              <a:sym typeface="Calibri"/>
            </a:endParaRPr>
          </a:p>
        </p:txBody>
      </p:sp>
      <p:cxnSp>
        <p:nvCxnSpPr>
          <p:cNvPr id="649" name="Google Shape;649;p5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50" name="Google Shape;650;p5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51" name="Google Shape;651;p5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52" name="Google Shape;652;p51"/>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653" name="Google Shape;653;p51"/>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654" name="Google Shape;654;p5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55" name="Google Shape;655;p51"/>
          <p:cNvSpPr txBox="1"/>
          <p:nvPr/>
        </p:nvSpPr>
        <p:spPr>
          <a:xfrm>
            <a:off x="790574" y="1492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Namespace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52"/>
          <p:cNvSpPr txBox="1"/>
          <p:nvPr>
            <p:ph idx="1" type="body"/>
          </p:nvPr>
        </p:nvSpPr>
        <p:spPr>
          <a:xfrm>
            <a:off x="676302" y="1321432"/>
            <a:ext cx="10678463" cy="4666618"/>
          </a:xfrm>
          <a:prstGeom prst="rect">
            <a:avLst/>
          </a:prstGeom>
          <a:noFill/>
          <a:ln>
            <a:noFill/>
          </a:ln>
        </p:spPr>
        <p:txBody>
          <a:bodyPr anchorCtr="0" anchor="t" bIns="45700" lIns="91425" spcFirstLastPara="1" rIns="91425" wrap="square" tIns="45700">
            <a:noAutofit/>
          </a:bodyPr>
          <a:lstStyle/>
          <a:p>
            <a:pPr indent="-342900" lvl="0" marL="431800" rtl="0" algn="l">
              <a:lnSpc>
                <a:spcPct val="150000"/>
              </a:lnSpc>
              <a:spcBef>
                <a:spcPts val="640"/>
              </a:spcBef>
              <a:spcAft>
                <a:spcPts val="0"/>
              </a:spcAft>
              <a:buClr>
                <a:srgbClr val="000000"/>
              </a:buClr>
              <a:buSzPts val="2200"/>
              <a:buChar char="•"/>
            </a:pPr>
            <a:r>
              <a:rPr lang="en-US" sz="1800"/>
              <a:t>Create namespaces “dev” and “prod”</a:t>
            </a:r>
            <a:endParaRPr/>
          </a:p>
          <a:p>
            <a:pPr indent="-342900" lvl="0" marL="431800" rtl="0" algn="l">
              <a:lnSpc>
                <a:spcPct val="150000"/>
              </a:lnSpc>
              <a:spcBef>
                <a:spcPts val="640"/>
              </a:spcBef>
              <a:spcAft>
                <a:spcPts val="0"/>
              </a:spcAft>
              <a:buClr>
                <a:srgbClr val="000000"/>
              </a:buClr>
              <a:buSzPts val="2200"/>
              <a:buChar char="•"/>
            </a:pPr>
            <a:r>
              <a:rPr lang="en-US" sz="1800"/>
              <a:t>kubectl config view (get the user)</a:t>
            </a:r>
            <a:endParaRPr/>
          </a:p>
          <a:p>
            <a:pPr indent="-342900" lvl="0" marL="431800" rtl="0" algn="l">
              <a:lnSpc>
                <a:spcPct val="150000"/>
              </a:lnSpc>
              <a:spcBef>
                <a:spcPts val="640"/>
              </a:spcBef>
              <a:spcAft>
                <a:spcPts val="0"/>
              </a:spcAft>
              <a:buClr>
                <a:srgbClr val="000000"/>
              </a:buClr>
              <a:buSzPts val="2200"/>
              <a:buChar char="•"/>
            </a:pPr>
            <a:r>
              <a:rPr lang="en-US" sz="1800"/>
              <a:t>kubectl config current-context</a:t>
            </a:r>
            <a:endParaRPr/>
          </a:p>
          <a:p>
            <a:pPr indent="-342900" lvl="0" marL="431800" rtl="0" algn="l">
              <a:lnSpc>
                <a:spcPct val="150000"/>
              </a:lnSpc>
              <a:spcBef>
                <a:spcPts val="640"/>
              </a:spcBef>
              <a:spcAft>
                <a:spcPts val="0"/>
              </a:spcAft>
              <a:buClr>
                <a:srgbClr val="000000"/>
              </a:buClr>
              <a:buSzPts val="2200"/>
              <a:buChar char="•"/>
            </a:pPr>
            <a:r>
              <a:rPr lang="en-US" sz="1800"/>
              <a:t>kubectl config set-context dev --namespace=dev --cluster=&lt;current-context&gt; --user=&lt;user&gt;</a:t>
            </a:r>
            <a:endParaRPr/>
          </a:p>
          <a:p>
            <a:pPr indent="-342900" lvl="0" marL="431800" rtl="0" algn="l">
              <a:lnSpc>
                <a:spcPct val="150000"/>
              </a:lnSpc>
              <a:spcBef>
                <a:spcPts val="0"/>
              </a:spcBef>
              <a:spcAft>
                <a:spcPts val="0"/>
              </a:spcAft>
              <a:buClr>
                <a:srgbClr val="000000"/>
              </a:buClr>
              <a:buSzPts val="2200"/>
              <a:buChar char="•"/>
            </a:pPr>
            <a:r>
              <a:rPr lang="en-US" sz="1800"/>
              <a:t>kubectl config set-context prod --namespace=prod --cluster=&lt;current-context&gt; --user=&lt;user&gt;</a:t>
            </a:r>
            <a:endParaRPr/>
          </a:p>
          <a:p>
            <a:pPr indent="-342900" lvl="0" marL="431800" rtl="0" algn="l">
              <a:lnSpc>
                <a:spcPct val="150000"/>
              </a:lnSpc>
              <a:spcBef>
                <a:spcPts val="0"/>
              </a:spcBef>
              <a:spcAft>
                <a:spcPts val="0"/>
              </a:spcAft>
              <a:buClr>
                <a:srgbClr val="000000"/>
              </a:buClr>
              <a:buSzPts val="2200"/>
              <a:buChar char="•"/>
            </a:pPr>
            <a:r>
              <a:rPr lang="en-US" sz="1800"/>
              <a:t>kubectl config get-contexts</a:t>
            </a:r>
            <a:endParaRPr/>
          </a:p>
          <a:p>
            <a:pPr indent="-342900" lvl="0" marL="431800" rtl="0" algn="l">
              <a:lnSpc>
                <a:spcPct val="150000"/>
              </a:lnSpc>
              <a:spcBef>
                <a:spcPts val="0"/>
              </a:spcBef>
              <a:spcAft>
                <a:spcPts val="0"/>
              </a:spcAft>
              <a:buClr>
                <a:srgbClr val="000000"/>
              </a:buClr>
              <a:buSzPts val="2200"/>
              <a:buChar char="•"/>
            </a:pPr>
            <a:r>
              <a:rPr lang="en-US" sz="1800"/>
              <a:t>kubectl config use-context dev</a:t>
            </a:r>
            <a:endParaRPr/>
          </a:p>
          <a:p>
            <a:pPr indent="0" lvl="0" marL="88900" rtl="0" algn="l">
              <a:lnSpc>
                <a:spcPct val="150000"/>
              </a:lnSpc>
              <a:spcBef>
                <a:spcPts val="0"/>
              </a:spcBef>
              <a:spcAft>
                <a:spcPts val="0"/>
              </a:spcAft>
              <a:buClr>
                <a:srgbClr val="000000"/>
              </a:buClr>
              <a:buSzPts val="2200"/>
              <a:buNone/>
            </a:pPr>
            <a:r>
              <a:rPr lang="en-US" sz="1800"/>
              <a:t>	## do something</a:t>
            </a:r>
            <a:endParaRPr/>
          </a:p>
          <a:p>
            <a:pPr indent="-342900" lvl="0" marL="431800" rtl="0" algn="l">
              <a:lnSpc>
                <a:spcPct val="150000"/>
              </a:lnSpc>
              <a:spcBef>
                <a:spcPts val="0"/>
              </a:spcBef>
              <a:spcAft>
                <a:spcPts val="0"/>
              </a:spcAft>
              <a:buClr>
                <a:srgbClr val="000000"/>
              </a:buClr>
              <a:buSzPts val="2200"/>
              <a:buChar char="•"/>
            </a:pPr>
            <a:r>
              <a:rPr lang="en-US" sz="1800"/>
              <a:t>kubectl config use-context prod</a:t>
            </a:r>
            <a:endParaRPr/>
          </a:p>
          <a:p>
            <a:pPr indent="0" lvl="0" marL="88900" rtl="0" algn="l">
              <a:lnSpc>
                <a:spcPct val="150000"/>
              </a:lnSpc>
              <a:spcBef>
                <a:spcPts val="0"/>
              </a:spcBef>
              <a:spcAft>
                <a:spcPts val="0"/>
              </a:spcAft>
              <a:buClr>
                <a:srgbClr val="000000"/>
              </a:buClr>
              <a:buSzPts val="2200"/>
              <a:buNone/>
            </a:pPr>
            <a:r>
              <a:rPr lang="en-US" sz="1800"/>
              <a:t>	## do something</a:t>
            </a:r>
            <a:br>
              <a:rPr lang="en-US" sz="1800"/>
            </a:br>
            <a:endParaRPr b="1" sz="1800">
              <a:solidFill>
                <a:schemeClr val="dk1"/>
              </a:solidFill>
              <a:latin typeface="Calibri"/>
              <a:ea typeface="Calibri"/>
              <a:cs typeface="Calibri"/>
              <a:sym typeface="Calibri"/>
            </a:endParaRPr>
          </a:p>
        </p:txBody>
      </p:sp>
      <p:cxnSp>
        <p:nvCxnSpPr>
          <p:cNvPr id="662" name="Google Shape;662;p5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63" name="Google Shape;663;p5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64" name="Google Shape;664;p5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65" name="Google Shape;665;p5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666" name="Google Shape;666;p5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667" name="Google Shape;667;p5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68" name="Google Shape;668;p52"/>
          <p:cNvSpPr txBox="1"/>
          <p:nvPr/>
        </p:nvSpPr>
        <p:spPr>
          <a:xfrm>
            <a:off x="408609" y="309932"/>
            <a:ext cx="10515600" cy="693668"/>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Segregating context using Namespaces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3"/>
          <p:cNvSpPr txBox="1"/>
          <p:nvPr>
            <p:ph idx="1" type="body"/>
          </p:nvPr>
        </p:nvSpPr>
        <p:spPr>
          <a:xfrm>
            <a:off x="2152650" y="1324926"/>
            <a:ext cx="7886700" cy="1412100"/>
          </a:xfrm>
          <a:prstGeom prst="rect">
            <a:avLst/>
          </a:prstGeom>
          <a:noFill/>
          <a:ln>
            <a:noFill/>
          </a:ln>
        </p:spPr>
        <p:txBody>
          <a:bodyPr anchorCtr="0" anchor="t" bIns="45700" lIns="91425" spcFirstLastPara="1" rIns="91425" wrap="square" tIns="45700">
            <a:noAutofit/>
          </a:bodyPr>
          <a:lstStyle/>
          <a:p>
            <a:pPr indent="-342900" lvl="0" marL="431800" rtl="0" algn="l">
              <a:lnSpc>
                <a:spcPct val="90000"/>
              </a:lnSpc>
              <a:spcBef>
                <a:spcPts val="640"/>
              </a:spcBef>
              <a:spcAft>
                <a:spcPts val="0"/>
              </a:spcAft>
              <a:buClr>
                <a:srgbClr val="000000"/>
              </a:buClr>
              <a:buSzPts val="2200"/>
              <a:buChar char="•"/>
            </a:pPr>
            <a:r>
              <a:rPr lang="en-US" sz="2200"/>
              <a:t>Create a namespace</a:t>
            </a:r>
            <a:endParaRPr sz="2200"/>
          </a:p>
          <a:p>
            <a:pPr indent="-342900" lvl="0" marL="431800" rtl="0" algn="l">
              <a:lnSpc>
                <a:spcPct val="90000"/>
              </a:lnSpc>
              <a:spcBef>
                <a:spcPts val="0"/>
              </a:spcBef>
              <a:spcAft>
                <a:spcPts val="0"/>
              </a:spcAft>
              <a:buClr>
                <a:srgbClr val="000000"/>
              </a:buClr>
              <a:buSzPts val="2200"/>
              <a:buChar char="•"/>
            </a:pPr>
            <a:r>
              <a:rPr lang="en-US" sz="2200"/>
              <a:t>check various objects in different namespaces</a:t>
            </a:r>
            <a:endParaRPr sz="2200"/>
          </a:p>
          <a:p>
            <a:pPr indent="-342900" lvl="0" marL="431800" rtl="0" algn="l">
              <a:lnSpc>
                <a:spcPct val="90000"/>
              </a:lnSpc>
              <a:spcBef>
                <a:spcPts val="0"/>
              </a:spcBef>
              <a:spcAft>
                <a:spcPts val="0"/>
              </a:spcAft>
              <a:buClr>
                <a:srgbClr val="000000"/>
              </a:buClr>
              <a:buSzPts val="2200"/>
              <a:buChar char="•"/>
            </a:pPr>
            <a:r>
              <a:rPr lang="en-US" sz="2200"/>
              <a:t>Can create or delete objects from a specific namespace</a:t>
            </a:r>
            <a:endParaRPr/>
          </a:p>
          <a:p>
            <a:pPr indent="0" lvl="0" marL="0" rtl="0" algn="l">
              <a:lnSpc>
                <a:spcPct val="90000"/>
              </a:lnSpc>
              <a:spcBef>
                <a:spcPts val="640"/>
              </a:spcBef>
              <a:spcAft>
                <a:spcPts val="0"/>
              </a:spcAft>
              <a:buClr>
                <a:schemeClr val="dk1"/>
              </a:buClr>
              <a:buSzPts val="2200"/>
              <a:buNone/>
            </a:pPr>
            <a:r>
              <a:t/>
            </a:r>
            <a:endParaRPr sz="2200"/>
          </a:p>
          <a:p>
            <a:pPr indent="0" lvl="0" marL="0" rtl="0" algn="l">
              <a:lnSpc>
                <a:spcPct val="100000"/>
              </a:lnSpc>
              <a:spcBef>
                <a:spcPts val="0"/>
              </a:spcBef>
              <a:spcAft>
                <a:spcPts val="0"/>
              </a:spcAft>
              <a:buClr>
                <a:schemeClr val="dk1"/>
              </a:buClr>
              <a:buSzPts val="2200"/>
              <a:buNone/>
            </a:pPr>
            <a:r>
              <a:t/>
            </a:r>
            <a:endParaRPr sz="2200">
              <a:solidFill>
                <a:srgbClr val="FF0000"/>
              </a:solidFill>
            </a:endParaRPr>
          </a:p>
          <a:p>
            <a:pPr indent="0" lvl="0" marL="0" rtl="0" algn="l">
              <a:lnSpc>
                <a:spcPct val="90000"/>
              </a:lnSpc>
              <a:spcBef>
                <a:spcPts val="640"/>
              </a:spcBef>
              <a:spcAft>
                <a:spcPts val="0"/>
              </a:spcAft>
              <a:buClr>
                <a:schemeClr val="dk1"/>
              </a:buClr>
              <a:buSzPts val="2200"/>
              <a:buNone/>
            </a:pPr>
            <a:r>
              <a:t/>
            </a:r>
            <a:endParaRPr sz="2200"/>
          </a:p>
          <a:p>
            <a:pPr indent="0" lvl="0" marL="0" rtl="0" algn="l">
              <a:lnSpc>
                <a:spcPct val="90000"/>
              </a:lnSpc>
              <a:spcBef>
                <a:spcPts val="0"/>
              </a:spcBef>
              <a:spcAft>
                <a:spcPts val="0"/>
              </a:spcAft>
              <a:buClr>
                <a:schemeClr val="accent3"/>
              </a:buClr>
              <a:buSzPts val="2880"/>
              <a:buNone/>
            </a:pPr>
            <a:r>
              <a:t/>
            </a:r>
            <a:endParaRPr/>
          </a:p>
          <a:p>
            <a:pPr indent="0" lvl="0" marL="0" rtl="0" algn="l">
              <a:lnSpc>
                <a:spcPct val="90000"/>
              </a:lnSpc>
              <a:spcBef>
                <a:spcPts val="640"/>
              </a:spcBef>
              <a:spcAft>
                <a:spcPts val="0"/>
              </a:spcAft>
              <a:buClr>
                <a:schemeClr val="accent3"/>
              </a:buClr>
              <a:buSzPts val="2880"/>
              <a:buNone/>
            </a:pPr>
            <a:r>
              <a:t/>
            </a:r>
            <a:endParaRPr b="1" sz="2200">
              <a:solidFill>
                <a:schemeClr val="dk1"/>
              </a:solidFill>
              <a:latin typeface="Calibri"/>
              <a:ea typeface="Calibri"/>
              <a:cs typeface="Calibri"/>
              <a:sym typeface="Calibri"/>
            </a:endParaRPr>
          </a:p>
        </p:txBody>
      </p:sp>
      <p:sp>
        <p:nvSpPr>
          <p:cNvPr id="675" name="Google Shape;675;p53"/>
          <p:cNvSpPr txBox="1"/>
          <p:nvPr/>
        </p:nvSpPr>
        <p:spPr>
          <a:xfrm>
            <a:off x="1316358" y="2385296"/>
            <a:ext cx="969073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cd to ex12</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u="sng">
                <a:solidFill>
                  <a:schemeClr val="hlink"/>
                </a:solidFill>
                <a:latin typeface="Calibri"/>
                <a:ea typeface="Calibri"/>
                <a:cs typeface="Calibri"/>
                <a:sym typeface="Calibri"/>
                <a:hlinkClick r:id="rId3"/>
              </a:rPr>
              <a:t>https://github.com/abhikbanerjee/kubernetes_teach_git/blob/master/ex12/namespaces.md</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cxnSp>
        <p:nvCxnSpPr>
          <p:cNvPr id="676" name="Google Shape;676;p5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77" name="Google Shape;677;p5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78" name="Google Shape;678;p5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79" name="Google Shape;679;p53"/>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680" name="Google Shape;680;p53"/>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681" name="Google Shape;681;p5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82" name="Google Shape;682;p53"/>
          <p:cNvSpPr txBox="1"/>
          <p:nvPr/>
        </p:nvSpPr>
        <p:spPr>
          <a:xfrm>
            <a:off x="790574" y="22073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(Namespace)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cxnSp>
        <p:nvCxnSpPr>
          <p:cNvPr id="687" name="Google Shape;687;p5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88" name="Google Shape;688;p5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689" name="Google Shape;689;p5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690" name="Google Shape;690;p5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691" name="Google Shape;691;p5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692" name="Google Shape;692;p5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693" name="Google Shape;693;p54"/>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Secrets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5"/>
          <p:cNvPicPr preferRelativeResize="0"/>
          <p:nvPr/>
        </p:nvPicPr>
        <p:blipFill rotWithShape="1">
          <a:blip r:embed="rId3">
            <a:alphaModFix/>
          </a:blip>
          <a:srcRect b="0" l="0" r="0" t="0"/>
          <a:stretch/>
        </p:blipFill>
        <p:spPr>
          <a:xfrm>
            <a:off x="1878227" y="1734725"/>
            <a:ext cx="7760047" cy="4109667"/>
          </a:xfrm>
          <a:prstGeom prst="rect">
            <a:avLst/>
          </a:prstGeom>
          <a:noFill/>
          <a:ln>
            <a:noFill/>
          </a:ln>
        </p:spPr>
      </p:pic>
      <p:cxnSp>
        <p:nvCxnSpPr>
          <p:cNvPr id="137" name="Google Shape;137;p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8" name="Google Shape;138;p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39" name="Google Shape;139;p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40" name="Google Shape;140;p5"/>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141" name="Google Shape;141;p5"/>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142" name="Google Shape;142;p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43" name="Google Shape;143;p5"/>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Pods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cxnSp>
        <p:nvCxnSpPr>
          <p:cNvPr id="698" name="Google Shape;698;p5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699" name="Google Shape;699;p5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00" name="Google Shape;700;p5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01" name="Google Shape;701;p5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702" name="Google Shape;702;p5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703" name="Google Shape;703;p5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04" name="Google Shape;704;p55"/>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Secrets</a:t>
            </a:r>
            <a:endParaRPr/>
          </a:p>
        </p:txBody>
      </p:sp>
      <p:sp>
        <p:nvSpPr>
          <p:cNvPr id="705" name="Google Shape;705;p55"/>
          <p:cNvSpPr txBox="1"/>
          <p:nvPr/>
        </p:nvSpPr>
        <p:spPr>
          <a:xfrm>
            <a:off x="790574" y="1944688"/>
            <a:ext cx="10575926" cy="346517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Kubernetes secret objects let you store and manage sensitive information, such as passwords, OAuth tokens, and ssh keys.</a:t>
            </a:r>
            <a:endParaRPr/>
          </a:p>
          <a:p>
            <a:pPr indent="-228600" lvl="0" marL="228600" marR="0" rtl="0" algn="l">
              <a:lnSpc>
                <a:spcPct val="15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Using secret to store this information is safer and more flexible than putting it verbatim in a container image or Pod Lifecycle definition.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cxnSp>
        <p:nvCxnSpPr>
          <p:cNvPr id="710" name="Google Shape;710;p5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11" name="Google Shape;711;p5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12" name="Google Shape;712;p5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13" name="Google Shape;713;p5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714" name="Google Shape;714;p5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715" name="Google Shape;715;p5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16" name="Google Shape;716;p56"/>
          <p:cNvSpPr txBox="1"/>
          <p:nvPr/>
        </p:nvSpPr>
        <p:spPr>
          <a:xfrm>
            <a:off x="519112" y="241259"/>
            <a:ext cx="108204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Create Secrets – using “kubectl create secret”</a:t>
            </a:r>
            <a:endParaRPr/>
          </a:p>
        </p:txBody>
      </p:sp>
      <p:sp>
        <p:nvSpPr>
          <p:cNvPr id="717" name="Google Shape;717;p56"/>
          <p:cNvSpPr txBox="1"/>
          <p:nvPr/>
        </p:nvSpPr>
        <p:spPr>
          <a:xfrm>
            <a:off x="934382" y="1725164"/>
            <a:ext cx="10194459" cy="247731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Create files with the content:</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Creating secrets from the file:</a:t>
            </a:r>
            <a:endParaRPr/>
          </a:p>
          <a:p>
            <a:pPr indent="0" lvl="0" marL="0" marR="0" rtl="0" algn="l">
              <a:lnSpc>
                <a:spcPct val="90000"/>
              </a:lnSpc>
              <a:spcBef>
                <a:spcPts val="1000"/>
              </a:spcBef>
              <a:spcAft>
                <a:spcPts val="0"/>
              </a:spcAft>
              <a:buClr>
                <a:schemeClr val="dk1"/>
              </a:buClr>
              <a:buSzPts val="2000"/>
              <a:buFont typeface="Arial"/>
              <a:buNone/>
            </a:pPr>
            <a:r>
              <a:rPr i="1" lang="en-US" sz="2000">
                <a:solidFill>
                  <a:schemeClr val="dk1"/>
                </a:solidFill>
                <a:latin typeface="Calibri"/>
                <a:ea typeface="Calibri"/>
                <a:cs typeface="Calibri"/>
                <a:sym typeface="Calibri"/>
              </a:rPr>
              <a:t>$ kubectl create secret generic </a:t>
            </a:r>
            <a:r>
              <a:rPr b="1" i="1" lang="en-US" sz="2000">
                <a:solidFill>
                  <a:schemeClr val="dk1"/>
                </a:solidFill>
                <a:latin typeface="Calibri"/>
                <a:ea typeface="Calibri"/>
                <a:cs typeface="Calibri"/>
                <a:sym typeface="Calibri"/>
              </a:rPr>
              <a:t>db-user-pass</a:t>
            </a:r>
            <a:r>
              <a:rPr i="1" lang="en-US" sz="2000">
                <a:solidFill>
                  <a:schemeClr val="dk1"/>
                </a:solidFill>
                <a:latin typeface="Calibri"/>
                <a:ea typeface="Calibri"/>
                <a:cs typeface="Calibri"/>
                <a:sym typeface="Calibri"/>
              </a:rPr>
              <a:t> --from-file=./username.txt --from-file=./password.txt</a:t>
            </a:r>
            <a:endParaRPr i="1" sz="2000">
              <a:solidFill>
                <a:schemeClr val="dk1"/>
              </a:solidFill>
              <a:latin typeface="Calibri"/>
              <a:ea typeface="Calibri"/>
              <a:cs typeface="Calibri"/>
              <a:sym typeface="Calibri"/>
            </a:endParaRPr>
          </a:p>
        </p:txBody>
      </p:sp>
      <p:sp>
        <p:nvSpPr>
          <p:cNvPr id="718" name="Google Shape;718;p56"/>
          <p:cNvSpPr/>
          <p:nvPr/>
        </p:nvSpPr>
        <p:spPr>
          <a:xfrm>
            <a:off x="790574" y="4604283"/>
            <a:ext cx="112138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 kubectl create secret generic </a:t>
            </a:r>
            <a:r>
              <a:rPr b="1" lang="en-US" sz="1800">
                <a:solidFill>
                  <a:srgbClr val="000000"/>
                </a:solidFill>
                <a:latin typeface="Calibri"/>
                <a:ea typeface="Calibri"/>
                <a:cs typeface="Calibri"/>
                <a:sym typeface="Calibri"/>
              </a:rPr>
              <a:t>test-secret</a:t>
            </a:r>
            <a:r>
              <a:rPr lang="en-US" sz="1800">
                <a:solidFill>
                  <a:srgbClr val="000000"/>
                </a:solidFill>
                <a:latin typeface="Calibri"/>
                <a:ea typeface="Calibri"/>
                <a:cs typeface="Calibri"/>
                <a:sym typeface="Calibri"/>
              </a:rPr>
              <a:t> --from-literal</a:t>
            </a:r>
            <a:r>
              <a:rPr lang="en-US" sz="1800">
                <a:solidFill>
                  <a:srgbClr val="666666"/>
                </a:solidFill>
                <a:latin typeface="Calibri"/>
                <a:ea typeface="Calibri"/>
                <a:cs typeface="Calibri"/>
                <a:sym typeface="Calibri"/>
              </a:rPr>
              <a:t>=</a:t>
            </a:r>
            <a:r>
              <a:rPr lang="en-US" sz="1800">
                <a:solidFill>
                  <a:srgbClr val="B8860B"/>
                </a:solidFill>
                <a:latin typeface="Calibri"/>
                <a:ea typeface="Calibri"/>
                <a:cs typeface="Calibri"/>
                <a:sym typeface="Calibri"/>
              </a:rPr>
              <a:t>username</a:t>
            </a:r>
            <a:r>
              <a:rPr lang="en-US" sz="1800">
                <a:solidFill>
                  <a:srgbClr val="666666"/>
                </a:solidFill>
                <a:latin typeface="Calibri"/>
                <a:ea typeface="Calibri"/>
                <a:cs typeface="Calibri"/>
                <a:sym typeface="Calibri"/>
              </a:rPr>
              <a:t>=</a:t>
            </a:r>
            <a:r>
              <a:rPr lang="en-US" sz="1800">
                <a:solidFill>
                  <a:srgbClr val="BB4444"/>
                </a:solidFill>
                <a:latin typeface="Calibri"/>
                <a:ea typeface="Calibri"/>
                <a:cs typeface="Calibri"/>
                <a:sym typeface="Calibri"/>
              </a:rPr>
              <a:t>'my-app'</a:t>
            </a:r>
            <a:r>
              <a:rPr lang="en-US" sz="1800">
                <a:solidFill>
                  <a:srgbClr val="000000"/>
                </a:solidFill>
                <a:latin typeface="Calibri"/>
                <a:ea typeface="Calibri"/>
                <a:cs typeface="Calibri"/>
                <a:sym typeface="Calibri"/>
              </a:rPr>
              <a:t> --from-literal</a:t>
            </a:r>
            <a:r>
              <a:rPr lang="en-US" sz="1800">
                <a:solidFill>
                  <a:srgbClr val="666666"/>
                </a:solidFill>
                <a:latin typeface="Calibri"/>
                <a:ea typeface="Calibri"/>
                <a:cs typeface="Calibri"/>
                <a:sym typeface="Calibri"/>
              </a:rPr>
              <a:t>=</a:t>
            </a:r>
            <a:r>
              <a:rPr lang="en-US" sz="1800">
                <a:solidFill>
                  <a:srgbClr val="B8860B"/>
                </a:solidFill>
                <a:latin typeface="Calibri"/>
                <a:ea typeface="Calibri"/>
                <a:cs typeface="Calibri"/>
                <a:sym typeface="Calibri"/>
              </a:rPr>
              <a:t>password</a:t>
            </a:r>
            <a:r>
              <a:rPr lang="en-US" sz="1800">
                <a:solidFill>
                  <a:srgbClr val="666666"/>
                </a:solidFill>
                <a:latin typeface="Calibri"/>
                <a:ea typeface="Calibri"/>
                <a:cs typeface="Calibri"/>
                <a:sym typeface="Calibri"/>
              </a:rPr>
              <a:t>=</a:t>
            </a:r>
            <a:r>
              <a:rPr lang="en-US" sz="1800">
                <a:solidFill>
                  <a:srgbClr val="BB4444"/>
                </a:solidFill>
                <a:latin typeface="Calibri"/>
                <a:ea typeface="Calibri"/>
                <a:cs typeface="Calibri"/>
                <a:sym typeface="Calibri"/>
              </a:rPr>
              <a:t>'39528$vdg7Jb'</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719" name="Google Shape;719;p56"/>
          <p:cNvSpPr txBox="1"/>
          <p:nvPr/>
        </p:nvSpPr>
        <p:spPr>
          <a:xfrm>
            <a:off x="7950200" y="2160436"/>
            <a:ext cx="10177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From file</a:t>
            </a:r>
            <a:endParaRPr/>
          </a:p>
        </p:txBody>
      </p:sp>
      <p:sp>
        <p:nvSpPr>
          <p:cNvPr id="720" name="Google Shape;720;p56"/>
          <p:cNvSpPr txBox="1"/>
          <p:nvPr/>
        </p:nvSpPr>
        <p:spPr>
          <a:xfrm>
            <a:off x="8742329" y="5404344"/>
            <a:ext cx="12605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From literal</a:t>
            </a:r>
            <a:endParaRPr/>
          </a:p>
        </p:txBody>
      </p:sp>
      <p:cxnSp>
        <p:nvCxnSpPr>
          <p:cNvPr id="721" name="Google Shape;721;p56"/>
          <p:cNvCxnSpPr/>
          <p:nvPr/>
        </p:nvCxnSpPr>
        <p:spPr>
          <a:xfrm flipH="1">
            <a:off x="6408970" y="2345102"/>
            <a:ext cx="1376130" cy="742395"/>
          </a:xfrm>
          <a:prstGeom prst="straightConnector1">
            <a:avLst/>
          </a:prstGeom>
          <a:noFill/>
          <a:ln cap="flat" cmpd="sng" w="9525">
            <a:solidFill>
              <a:schemeClr val="accent1"/>
            </a:solidFill>
            <a:prstDash val="solid"/>
            <a:miter lim="800000"/>
            <a:headEnd len="sm" w="sm" type="none"/>
            <a:tailEnd len="med" w="med" type="triangle"/>
          </a:ln>
        </p:spPr>
      </p:cxnSp>
      <p:cxnSp>
        <p:nvCxnSpPr>
          <p:cNvPr id="722" name="Google Shape;722;p56"/>
          <p:cNvCxnSpPr/>
          <p:nvPr/>
        </p:nvCxnSpPr>
        <p:spPr>
          <a:xfrm rot="10800000">
            <a:off x="7608277" y="5169877"/>
            <a:ext cx="1002785" cy="419133"/>
          </a:xfrm>
          <a:prstGeom prst="straightConnector1">
            <a:avLst/>
          </a:prstGeom>
          <a:noFill/>
          <a:ln cap="flat" cmpd="sng" w="9525">
            <a:solidFill>
              <a:schemeClr val="accent1"/>
            </a:solidFill>
            <a:prstDash val="solid"/>
            <a:miter lim="800000"/>
            <a:headEnd len="sm" w="sm" type="none"/>
            <a:tailEnd len="med" w="med" type="triangle"/>
          </a:ln>
        </p:spPr>
      </p:cxnSp>
      <p:sp>
        <p:nvSpPr>
          <p:cNvPr id="723" name="Google Shape;723;p56"/>
          <p:cNvSpPr/>
          <p:nvPr/>
        </p:nvSpPr>
        <p:spPr>
          <a:xfrm>
            <a:off x="1311741" y="2044563"/>
            <a:ext cx="25649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D2F2D"/>
                </a:solidFill>
                <a:latin typeface="Calibri"/>
                <a:ea typeface="Calibri"/>
                <a:cs typeface="Calibri"/>
                <a:sym typeface="Calibri"/>
              </a:rPr>
              <a:t>echo -n 'admin' &gt; ./username.txt</a:t>
            </a:r>
            <a:endParaRPr sz="1400">
              <a:solidFill>
                <a:srgbClr val="4D2F2D"/>
              </a:solidFill>
              <a:latin typeface="Calibri"/>
              <a:ea typeface="Calibri"/>
              <a:cs typeface="Calibri"/>
              <a:sym typeface="Calibri"/>
            </a:endParaRPr>
          </a:p>
        </p:txBody>
      </p:sp>
      <p:sp>
        <p:nvSpPr>
          <p:cNvPr id="724" name="Google Shape;724;p56"/>
          <p:cNvSpPr/>
          <p:nvPr/>
        </p:nvSpPr>
        <p:spPr>
          <a:xfrm>
            <a:off x="1311741" y="2340743"/>
            <a:ext cx="30015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D2F2D"/>
                </a:solidFill>
                <a:latin typeface="Calibri"/>
                <a:ea typeface="Calibri"/>
                <a:cs typeface="Calibri"/>
                <a:sym typeface="Calibri"/>
              </a:rPr>
              <a:t>echo -n '1f3wr8sdfssf' &gt; ./password.txt</a:t>
            </a:r>
            <a:endParaRPr sz="1400">
              <a:solidFill>
                <a:srgbClr val="4D2F2D"/>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cxnSp>
        <p:nvCxnSpPr>
          <p:cNvPr id="729" name="Google Shape;729;p5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30" name="Google Shape;730;p5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31" name="Google Shape;731;p5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32" name="Google Shape;732;p5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733" name="Google Shape;733;p5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734" name="Google Shape;734;p5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35" name="Google Shape;735;p57"/>
          <p:cNvSpPr txBox="1"/>
          <p:nvPr/>
        </p:nvSpPr>
        <p:spPr>
          <a:xfrm>
            <a:off x="790574" y="25054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Create Secrets – manually Using YAML</a:t>
            </a:r>
            <a:endParaRPr/>
          </a:p>
        </p:txBody>
      </p:sp>
      <p:sp>
        <p:nvSpPr>
          <p:cNvPr id="736" name="Google Shape;736;p57"/>
          <p:cNvSpPr txBox="1"/>
          <p:nvPr/>
        </p:nvSpPr>
        <p:spPr>
          <a:xfrm>
            <a:off x="978109" y="1826615"/>
            <a:ext cx="5257936" cy="123598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Creating base64 encoded Secrets:</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737" name="Google Shape;737;p57"/>
          <p:cNvSpPr/>
          <p:nvPr/>
        </p:nvSpPr>
        <p:spPr>
          <a:xfrm>
            <a:off x="1239764" y="2335124"/>
            <a:ext cx="4048928" cy="123598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 echo -n 'admin’ | base64</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     YWRtaW4=</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 echo -n '1f2d1e2e67df' | base64</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     MWYyZDFlMmU2N2Rm</a:t>
            </a:r>
            <a:endParaRPr/>
          </a:p>
        </p:txBody>
      </p:sp>
      <p:sp>
        <p:nvSpPr>
          <p:cNvPr id="738" name="Google Shape;738;p57"/>
          <p:cNvSpPr/>
          <p:nvPr/>
        </p:nvSpPr>
        <p:spPr>
          <a:xfrm>
            <a:off x="7384065" y="2335124"/>
            <a:ext cx="3882650" cy="1853818"/>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D2F2D"/>
                </a:solidFill>
                <a:latin typeface="Courier"/>
                <a:ea typeface="Courier"/>
                <a:cs typeface="Courier"/>
                <a:sym typeface="Courier"/>
              </a:rPr>
              <a:t>apiVersion: v1</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kind: Secret</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metadata:</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name: mysecret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type: Opaque</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data:</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username: YWRtaW4=</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password: MWYyZDFlMmU2N2Rm</a:t>
            </a:r>
            <a:endParaRPr sz="1800">
              <a:solidFill>
                <a:schemeClr val="dk1"/>
              </a:solidFill>
              <a:latin typeface="Calibri"/>
              <a:ea typeface="Calibri"/>
              <a:cs typeface="Calibri"/>
              <a:sym typeface="Calibri"/>
            </a:endParaRPr>
          </a:p>
        </p:txBody>
      </p:sp>
      <p:sp>
        <p:nvSpPr>
          <p:cNvPr id="739" name="Google Shape;739;p57"/>
          <p:cNvSpPr txBox="1"/>
          <p:nvPr/>
        </p:nvSpPr>
        <p:spPr>
          <a:xfrm>
            <a:off x="7300041" y="1832625"/>
            <a:ext cx="12695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secret.yaml</a:t>
            </a:r>
            <a:endParaRPr sz="1800">
              <a:solidFill>
                <a:schemeClr val="dk1"/>
              </a:solidFill>
              <a:latin typeface="Calibri"/>
              <a:ea typeface="Calibri"/>
              <a:cs typeface="Calibri"/>
              <a:sym typeface="Calibri"/>
            </a:endParaRPr>
          </a:p>
        </p:txBody>
      </p:sp>
      <p:sp>
        <p:nvSpPr>
          <p:cNvPr id="740" name="Google Shape;740;p57"/>
          <p:cNvSpPr txBox="1"/>
          <p:nvPr/>
        </p:nvSpPr>
        <p:spPr>
          <a:xfrm>
            <a:off x="951144" y="4104440"/>
            <a:ext cx="10194459" cy="91658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rPr lang="en-US" sz="1800" u="sng">
                <a:solidFill>
                  <a:schemeClr val="dk1"/>
                </a:solidFill>
                <a:latin typeface="Calibri"/>
                <a:ea typeface="Calibri"/>
                <a:cs typeface="Calibri"/>
                <a:sym typeface="Calibri"/>
              </a:rPr>
              <a:t>Creating secrets from the YAML file:</a:t>
            </a:r>
            <a:endParaRPr/>
          </a:p>
          <a:p>
            <a:pPr indent="0" lvl="0" marL="0" marR="0" rtl="0" algn="l">
              <a:lnSpc>
                <a:spcPct val="90000"/>
              </a:lnSpc>
              <a:spcBef>
                <a:spcPts val="1000"/>
              </a:spcBef>
              <a:spcAft>
                <a:spcPts val="0"/>
              </a:spcAft>
              <a:buClr>
                <a:schemeClr val="dk1"/>
              </a:buClr>
              <a:buSzPts val="1800"/>
              <a:buFont typeface="Arial"/>
              <a:buNone/>
            </a:pPr>
            <a:r>
              <a:rPr i="1" lang="en-US" sz="1800">
                <a:solidFill>
                  <a:schemeClr val="dk1"/>
                </a:solidFill>
                <a:latin typeface="Calibri"/>
                <a:ea typeface="Calibri"/>
                <a:cs typeface="Calibri"/>
                <a:sym typeface="Calibri"/>
              </a:rPr>
              <a:t>kubectl create -f ./secret.yaml</a:t>
            </a:r>
            <a:endParaRPr i="1" sz="1800">
              <a:solidFill>
                <a:schemeClr val="dk1"/>
              </a:solidFill>
              <a:latin typeface="Calibri"/>
              <a:ea typeface="Calibri"/>
              <a:cs typeface="Calibri"/>
              <a:sym typeface="Calibri"/>
            </a:endParaRPr>
          </a:p>
        </p:txBody>
      </p:sp>
      <p:sp>
        <p:nvSpPr>
          <p:cNvPr id="741" name="Google Shape;741;p57"/>
          <p:cNvSpPr txBox="1"/>
          <p:nvPr/>
        </p:nvSpPr>
        <p:spPr>
          <a:xfrm>
            <a:off x="951143" y="5228643"/>
            <a:ext cx="10194459" cy="91658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rPr i="1" lang="en-US" sz="1800" u="sng">
                <a:solidFill>
                  <a:schemeClr val="dk1"/>
                </a:solidFill>
                <a:latin typeface="Calibri"/>
                <a:ea typeface="Calibri"/>
                <a:cs typeface="Calibri"/>
                <a:sym typeface="Calibri"/>
              </a:rPr>
              <a:t>Retrieve values of secrets:</a:t>
            </a:r>
            <a:endParaRPr/>
          </a:p>
          <a:p>
            <a:pPr indent="0" lvl="0" marL="0" marR="0" rtl="0" algn="l">
              <a:lnSpc>
                <a:spcPct val="90000"/>
              </a:lnSpc>
              <a:spcBef>
                <a:spcPts val="1000"/>
              </a:spcBef>
              <a:spcAft>
                <a:spcPts val="0"/>
              </a:spcAft>
              <a:buClr>
                <a:schemeClr val="dk1"/>
              </a:buClr>
              <a:buSzPts val="1800"/>
              <a:buFont typeface="Arial"/>
              <a:buNone/>
            </a:pPr>
            <a:r>
              <a:rPr i="1" lang="en-US" sz="1800">
                <a:solidFill>
                  <a:schemeClr val="dk1"/>
                </a:solidFill>
                <a:latin typeface="Calibri"/>
                <a:ea typeface="Calibri"/>
                <a:cs typeface="Calibri"/>
                <a:sym typeface="Calibri"/>
              </a:rPr>
              <a:t>kubectl get secret mysecret -o yaml</a:t>
            </a:r>
            <a:endParaRPr i="1"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cxnSp>
        <p:nvCxnSpPr>
          <p:cNvPr id="746" name="Google Shape;746;p5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47" name="Google Shape;747;p5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48" name="Google Shape;748;p5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49" name="Google Shape;749;p5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750" name="Google Shape;750;p5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751" name="Google Shape;751;p5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52" name="Google Shape;752;p58"/>
          <p:cNvSpPr txBox="1"/>
          <p:nvPr/>
        </p:nvSpPr>
        <p:spPr>
          <a:xfrm>
            <a:off x="790574" y="25054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Using Secrets</a:t>
            </a:r>
            <a:endParaRPr/>
          </a:p>
        </p:txBody>
      </p:sp>
      <p:sp>
        <p:nvSpPr>
          <p:cNvPr id="753" name="Google Shape;753;p58"/>
          <p:cNvSpPr/>
          <p:nvPr/>
        </p:nvSpPr>
        <p:spPr>
          <a:xfrm>
            <a:off x="1625012" y="2187148"/>
            <a:ext cx="53384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kubectl create secret generic </a:t>
            </a:r>
            <a:r>
              <a:rPr b="1" lang="en-US" sz="1400">
                <a:solidFill>
                  <a:schemeClr val="dk1"/>
                </a:solidFill>
                <a:latin typeface="Calibri"/>
                <a:ea typeface="Calibri"/>
                <a:cs typeface="Calibri"/>
                <a:sym typeface="Calibri"/>
              </a:rPr>
              <a:t>mysql</a:t>
            </a:r>
            <a:r>
              <a:rPr lang="en-US" sz="1400">
                <a:solidFill>
                  <a:schemeClr val="dk1"/>
                </a:solidFill>
                <a:latin typeface="Calibri"/>
                <a:ea typeface="Calibri"/>
                <a:cs typeface="Calibri"/>
                <a:sym typeface="Calibri"/>
              </a:rPr>
              <a:t> --from-literal=password=12345 </a:t>
            </a:r>
            <a:endParaRPr/>
          </a:p>
        </p:txBody>
      </p:sp>
      <p:pic>
        <p:nvPicPr>
          <p:cNvPr id="754" name="Google Shape;754;p58"/>
          <p:cNvPicPr preferRelativeResize="0"/>
          <p:nvPr/>
        </p:nvPicPr>
        <p:blipFill rotWithShape="1">
          <a:blip r:embed="rId5">
            <a:alphaModFix/>
          </a:blip>
          <a:srcRect b="0" l="0" r="0" t="0"/>
          <a:stretch/>
        </p:blipFill>
        <p:spPr>
          <a:xfrm>
            <a:off x="2734774" y="2796160"/>
            <a:ext cx="4064000" cy="26543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cxnSp>
        <p:nvCxnSpPr>
          <p:cNvPr id="759" name="Google Shape;759;p5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60" name="Google Shape;760;p5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61" name="Google Shape;761;p5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62" name="Google Shape;762;p5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763" name="Google Shape;763;p5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764" name="Google Shape;764;p5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65" name="Google Shape;765;p59"/>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ConfigMap</a:t>
            </a:r>
            <a:endParaRPr b="1" sz="4400">
              <a:solidFill>
                <a:srgbClr val="00206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0"/>
          <p:cNvSpPr txBox="1"/>
          <p:nvPr>
            <p:ph idx="1" type="body"/>
          </p:nvPr>
        </p:nvSpPr>
        <p:spPr>
          <a:xfrm>
            <a:off x="1371050" y="2997418"/>
            <a:ext cx="5697300" cy="268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1800"/>
              <a:buNone/>
            </a:pPr>
            <a:r>
              <a:rPr lang="en-US" sz="2200">
                <a:solidFill>
                  <a:schemeClr val="dk1"/>
                </a:solidFill>
                <a:latin typeface="Calibri"/>
                <a:ea typeface="Calibri"/>
                <a:cs typeface="Calibri"/>
                <a:sym typeface="Calibri"/>
              </a:rPr>
              <a:t>Config maps are commonly composed of:</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Command line arguments</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Environment variables</a:t>
            </a:r>
            <a:endParaRPr b="1" sz="2200">
              <a:solidFill>
                <a:schemeClr val="dk1"/>
              </a:solidFill>
              <a:latin typeface="Calibri"/>
              <a:ea typeface="Calibri"/>
              <a:cs typeface="Calibri"/>
              <a:sym typeface="Calibri"/>
            </a:endParaRPr>
          </a:p>
          <a:p>
            <a:pPr indent="-457200" lvl="0" marL="457200" rtl="0" algn="l">
              <a:lnSpc>
                <a:spcPct val="90000"/>
              </a:lnSpc>
              <a:spcBef>
                <a:spcPts val="600"/>
              </a:spcBef>
              <a:spcAft>
                <a:spcPts val="0"/>
              </a:spcAft>
              <a:buClr>
                <a:srgbClr val="000000"/>
              </a:buClr>
              <a:buSzPts val="2200"/>
              <a:buFont typeface="Noto Sans Symbols"/>
              <a:buChar char="▪"/>
            </a:pPr>
            <a:r>
              <a:rPr lang="en-US" sz="2200">
                <a:solidFill>
                  <a:schemeClr val="dk1"/>
                </a:solidFill>
                <a:latin typeface="Calibri"/>
                <a:ea typeface="Calibri"/>
                <a:cs typeface="Calibri"/>
                <a:sym typeface="Calibri"/>
              </a:rPr>
              <a:t>Files in a volume</a:t>
            </a:r>
            <a:endParaRPr b="1" sz="2200">
              <a:solidFill>
                <a:schemeClr val="dk1"/>
              </a:solidFill>
              <a:latin typeface="Calibri"/>
              <a:ea typeface="Calibri"/>
              <a:cs typeface="Calibri"/>
              <a:sym typeface="Calibri"/>
            </a:endParaRPr>
          </a:p>
          <a:p>
            <a:pPr indent="0" lvl="0" marL="0" rtl="0" algn="l">
              <a:lnSpc>
                <a:spcPct val="90000"/>
              </a:lnSpc>
              <a:spcBef>
                <a:spcPts val="600"/>
              </a:spcBef>
              <a:spcAft>
                <a:spcPts val="0"/>
              </a:spcAft>
              <a:buClr>
                <a:schemeClr val="accent3"/>
              </a:buClr>
              <a:buSzPts val="1800"/>
              <a:buNone/>
            </a:pPr>
            <a:r>
              <a:rPr lang="en-US" sz="2200">
                <a:solidFill>
                  <a:schemeClr val="dk1"/>
                </a:solidFill>
                <a:latin typeface="Calibri"/>
                <a:ea typeface="Calibri"/>
                <a:cs typeface="Calibri"/>
                <a:sym typeface="Calibri"/>
              </a:rPr>
              <a:t>Config maps function similar to secrets, but values are stored as strings and are more readily readable.</a:t>
            </a:r>
            <a:endParaRPr b="1" sz="2200">
              <a:solidFill>
                <a:schemeClr val="dk1"/>
              </a:solidFill>
              <a:latin typeface="Calibri"/>
              <a:ea typeface="Calibri"/>
              <a:cs typeface="Calibri"/>
              <a:sym typeface="Calibri"/>
            </a:endParaRPr>
          </a:p>
        </p:txBody>
      </p:sp>
      <p:sp>
        <p:nvSpPr>
          <p:cNvPr id="772" name="Google Shape;772;p60"/>
          <p:cNvSpPr txBox="1"/>
          <p:nvPr/>
        </p:nvSpPr>
        <p:spPr>
          <a:xfrm>
            <a:off x="1353238" y="1606980"/>
            <a:ext cx="6535500" cy="117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00">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sz="2200">
              <a:solidFill>
                <a:srgbClr val="000000"/>
              </a:solidFill>
              <a:latin typeface="Arial"/>
              <a:ea typeface="Arial"/>
              <a:cs typeface="Arial"/>
              <a:sym typeface="Arial"/>
            </a:endParaRPr>
          </a:p>
        </p:txBody>
      </p:sp>
      <p:sp>
        <p:nvSpPr>
          <p:cNvPr id="773" name="Google Shape;773;p60"/>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774" name="Google Shape;774;p60"/>
          <p:cNvPicPr preferRelativeResize="0"/>
          <p:nvPr/>
        </p:nvPicPr>
        <p:blipFill rotWithShape="1">
          <a:blip r:embed="rId3">
            <a:alphaModFix/>
          </a:blip>
          <a:srcRect b="0" l="0" r="0" t="0"/>
          <a:stretch/>
        </p:blipFill>
        <p:spPr>
          <a:xfrm>
            <a:off x="8409939" y="762000"/>
            <a:ext cx="2240249" cy="3048000"/>
          </a:xfrm>
          <a:prstGeom prst="rect">
            <a:avLst/>
          </a:prstGeom>
          <a:noFill/>
          <a:ln>
            <a:noFill/>
          </a:ln>
        </p:spPr>
      </p:pic>
      <p:pic>
        <p:nvPicPr>
          <p:cNvPr id="775" name="Google Shape;775;p60"/>
          <p:cNvPicPr preferRelativeResize="0"/>
          <p:nvPr/>
        </p:nvPicPr>
        <p:blipFill rotWithShape="1">
          <a:blip r:embed="rId4">
            <a:alphaModFix/>
          </a:blip>
          <a:srcRect b="0" l="0" r="0" t="0"/>
          <a:stretch/>
        </p:blipFill>
        <p:spPr>
          <a:xfrm>
            <a:off x="7793814" y="4343401"/>
            <a:ext cx="2842518" cy="1485280"/>
          </a:xfrm>
          <a:prstGeom prst="rect">
            <a:avLst/>
          </a:prstGeom>
          <a:noFill/>
          <a:ln>
            <a:noFill/>
          </a:ln>
        </p:spPr>
      </p:pic>
      <p:cxnSp>
        <p:nvCxnSpPr>
          <p:cNvPr id="776" name="Google Shape;776;p6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77" name="Google Shape;777;p6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78" name="Google Shape;778;p6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79" name="Google Shape;779;p60"/>
          <p:cNvPicPr preferRelativeResize="0"/>
          <p:nvPr/>
        </p:nvPicPr>
        <p:blipFill rotWithShape="1">
          <a:blip r:embed="rId5">
            <a:alphaModFix/>
          </a:blip>
          <a:srcRect b="0" l="0" r="0" t="0"/>
          <a:stretch/>
        </p:blipFill>
        <p:spPr>
          <a:xfrm>
            <a:off x="247650" y="6273801"/>
            <a:ext cx="542924" cy="542924"/>
          </a:xfrm>
          <a:prstGeom prst="rect">
            <a:avLst/>
          </a:prstGeom>
          <a:noFill/>
          <a:ln>
            <a:noFill/>
          </a:ln>
        </p:spPr>
      </p:pic>
      <p:pic>
        <p:nvPicPr>
          <p:cNvPr id="780" name="Google Shape;780;p60"/>
          <p:cNvPicPr preferRelativeResize="0"/>
          <p:nvPr/>
        </p:nvPicPr>
        <p:blipFill rotWithShape="1">
          <a:blip r:embed="rId6">
            <a:alphaModFix/>
          </a:blip>
          <a:srcRect b="30906" l="0" r="0" t="26736"/>
          <a:stretch/>
        </p:blipFill>
        <p:spPr>
          <a:xfrm>
            <a:off x="9965555" y="6252635"/>
            <a:ext cx="1301160" cy="551155"/>
          </a:xfrm>
          <a:prstGeom prst="rect">
            <a:avLst/>
          </a:prstGeom>
          <a:noFill/>
          <a:ln>
            <a:noFill/>
          </a:ln>
        </p:spPr>
      </p:pic>
      <p:sp>
        <p:nvSpPr>
          <p:cNvPr id="781" name="Google Shape;781;p6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82" name="Google Shape;782;p60"/>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Configmap</a:t>
            </a:r>
            <a:endParaRPr b="1" sz="4400">
              <a:solidFill>
                <a:srgbClr val="00206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61"/>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Screen Shot 2018-08-08 at 2.26.04 AM.png" id="789" name="Google Shape;789;p61"/>
          <p:cNvPicPr preferRelativeResize="0"/>
          <p:nvPr/>
        </p:nvPicPr>
        <p:blipFill rotWithShape="1">
          <a:blip r:embed="rId3">
            <a:alphaModFix/>
          </a:blip>
          <a:srcRect b="0" l="0" r="0" t="0"/>
          <a:stretch/>
        </p:blipFill>
        <p:spPr>
          <a:xfrm>
            <a:off x="1981201" y="1571881"/>
            <a:ext cx="8515349" cy="3761318"/>
          </a:xfrm>
          <a:prstGeom prst="rect">
            <a:avLst/>
          </a:prstGeom>
          <a:noFill/>
          <a:ln>
            <a:noFill/>
          </a:ln>
        </p:spPr>
      </p:pic>
      <p:cxnSp>
        <p:nvCxnSpPr>
          <p:cNvPr id="790" name="Google Shape;790;p6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791" name="Google Shape;791;p6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792" name="Google Shape;792;p6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793" name="Google Shape;793;p61"/>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794" name="Google Shape;794;p61"/>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795" name="Google Shape;795;p6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796" name="Google Shape;796;p61"/>
          <p:cNvSpPr txBox="1"/>
          <p:nvPr/>
        </p:nvSpPr>
        <p:spPr>
          <a:xfrm>
            <a:off x="519112" y="157458"/>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Config Map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62"/>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62"/>
          <p:cNvSpPr/>
          <p:nvPr/>
        </p:nvSpPr>
        <p:spPr>
          <a:xfrm>
            <a:off x="2343524" y="2420702"/>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apiVersion: v1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kind: ConfigMap</a:t>
            </a:r>
            <a:endParaRPr sz="1400">
              <a:solidFill>
                <a:srgbClr val="000000"/>
              </a:solidFill>
              <a:latin typeface="Arial"/>
              <a:ea typeface="Arial"/>
              <a:cs typeface="Arial"/>
              <a:sym typeface="Arial"/>
            </a:endParaRPr>
          </a:p>
          <a:p>
            <a:pPr indent="0" lvl="0" marL="0" marR="0" rtl="0" algn="l">
              <a:spcBef>
                <a:spcPts val="0"/>
              </a:spcBef>
              <a:spcAft>
                <a:spcPts val="0"/>
              </a:spcAft>
              <a:buNone/>
            </a:pPr>
            <a:r>
              <a:rPr lang="en-US" sz="1400">
                <a:solidFill>
                  <a:srgbClr val="000000"/>
                </a:solidFill>
                <a:latin typeface="Arial"/>
                <a:ea typeface="Arial"/>
                <a:cs typeface="Arial"/>
                <a:sym typeface="Arial"/>
              </a:rPr>
              <a:t>metadata: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name: test-cm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labels: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name: test-cm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key1: value1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key2: value2</a:t>
            </a:r>
            <a:endParaRPr sz="1400">
              <a:solidFill>
                <a:srgbClr val="000000"/>
              </a:solidFill>
              <a:latin typeface="Arial"/>
              <a:ea typeface="Arial"/>
              <a:cs typeface="Arial"/>
              <a:sym typeface="Arial"/>
            </a:endParaRPr>
          </a:p>
        </p:txBody>
      </p:sp>
      <p:sp>
        <p:nvSpPr>
          <p:cNvPr id="804" name="Google Shape;804;p62"/>
          <p:cNvSpPr/>
          <p:nvPr/>
        </p:nvSpPr>
        <p:spPr>
          <a:xfrm>
            <a:off x="5585474" y="1906866"/>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apiVersion: v1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kind: Pod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metadata: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name: pod-with-cm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spec: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containers: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 name: test-container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image: k8s.gcr.io/busybox</a:t>
            </a:r>
            <a:endParaRPr sz="1400">
              <a:solidFill>
                <a:srgbClr val="000000"/>
              </a:solidFill>
              <a:latin typeface="Arial"/>
              <a:ea typeface="Arial"/>
              <a:cs typeface="Arial"/>
              <a:sym typeface="Arial"/>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command: [ "/bin/sh", "-c", "env"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env:</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 name: SPECIAL_LEVEL_KEY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valueFrom: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configMapKeyRef: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name: test-cm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key: key1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     restartPolicy: Never</a:t>
            </a:r>
            <a:endParaRPr sz="1800">
              <a:solidFill>
                <a:schemeClr val="dk1"/>
              </a:solidFill>
              <a:latin typeface="Calibri"/>
              <a:ea typeface="Calibri"/>
              <a:cs typeface="Calibri"/>
              <a:sym typeface="Calibri"/>
            </a:endParaRPr>
          </a:p>
        </p:txBody>
      </p:sp>
      <p:cxnSp>
        <p:nvCxnSpPr>
          <p:cNvPr id="805" name="Google Shape;805;p6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06" name="Google Shape;806;p6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07" name="Google Shape;807;p6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08" name="Google Shape;808;p6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09" name="Google Shape;809;p6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10" name="Google Shape;810;p6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11" name="Google Shape;811;p62"/>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Config Map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63"/>
          <p:cNvSpPr txBox="1"/>
          <p:nvPr>
            <p:ph idx="1" type="body"/>
          </p:nvPr>
        </p:nvSpPr>
        <p:spPr>
          <a:xfrm>
            <a:off x="974722" y="2160921"/>
            <a:ext cx="10882929" cy="3303790"/>
          </a:xfrm>
          <a:prstGeom prst="rect">
            <a:avLst/>
          </a:prstGeom>
          <a:noFill/>
          <a:ln>
            <a:noFill/>
          </a:ln>
        </p:spPr>
        <p:txBody>
          <a:bodyPr anchorCtr="0" anchor="t" bIns="45700" lIns="91425" spcFirstLastPara="1" rIns="91425" wrap="square" tIns="45700">
            <a:noAutofit/>
          </a:bodyPr>
          <a:lstStyle/>
          <a:p>
            <a:pPr indent="-342900" lvl="0" marL="431800" rtl="0" algn="l">
              <a:lnSpc>
                <a:spcPct val="90000"/>
              </a:lnSpc>
              <a:spcBef>
                <a:spcPts val="640"/>
              </a:spcBef>
              <a:spcAft>
                <a:spcPts val="0"/>
              </a:spcAft>
              <a:buClr>
                <a:srgbClr val="000000"/>
              </a:buClr>
              <a:buSzPts val="2200"/>
              <a:buChar char="•"/>
            </a:pPr>
            <a:r>
              <a:rPr lang="en-US" sz="2200"/>
              <a:t>Create a deployment which uses hard coded value for log-level</a:t>
            </a:r>
            <a:endParaRPr sz="2200"/>
          </a:p>
          <a:p>
            <a:pPr indent="-342900" lvl="0" marL="431800" rtl="0" algn="l">
              <a:lnSpc>
                <a:spcPct val="90000"/>
              </a:lnSpc>
              <a:spcBef>
                <a:spcPts val="0"/>
              </a:spcBef>
              <a:spcAft>
                <a:spcPts val="0"/>
              </a:spcAft>
              <a:buClr>
                <a:srgbClr val="000000"/>
              </a:buClr>
              <a:buSzPts val="2200"/>
              <a:buChar char="•"/>
            </a:pPr>
            <a:r>
              <a:rPr lang="en-US" sz="2200"/>
              <a:t>Create a Config Map</a:t>
            </a:r>
            <a:endParaRPr sz="2200"/>
          </a:p>
          <a:p>
            <a:pPr indent="-342900" lvl="0" marL="431800" rtl="0" algn="l">
              <a:lnSpc>
                <a:spcPct val="90000"/>
              </a:lnSpc>
              <a:spcBef>
                <a:spcPts val="0"/>
              </a:spcBef>
              <a:spcAft>
                <a:spcPts val="0"/>
              </a:spcAft>
              <a:buClr>
                <a:srgbClr val="000000"/>
              </a:buClr>
              <a:buSzPts val="2200"/>
              <a:buChar char="•"/>
            </a:pPr>
            <a:r>
              <a:rPr lang="en-US" sz="2200"/>
              <a:t>Use the Config map inside a deployment</a:t>
            </a:r>
            <a:endParaRPr sz="2200"/>
          </a:p>
          <a:p>
            <a:pPr indent="0" lvl="0" marL="0" rtl="0" algn="l">
              <a:lnSpc>
                <a:spcPct val="90000"/>
              </a:lnSpc>
              <a:spcBef>
                <a:spcPts val="640"/>
              </a:spcBef>
              <a:spcAft>
                <a:spcPts val="0"/>
              </a:spcAft>
              <a:buClr>
                <a:schemeClr val="dk1"/>
              </a:buClr>
              <a:buSzPts val="2200"/>
              <a:buNone/>
            </a:pPr>
            <a:r>
              <a:t/>
            </a:r>
            <a:endParaRPr sz="2200"/>
          </a:p>
          <a:p>
            <a:pPr indent="0" lvl="0" marL="0" rtl="0" algn="l">
              <a:lnSpc>
                <a:spcPct val="90000"/>
              </a:lnSpc>
              <a:spcBef>
                <a:spcPts val="640"/>
              </a:spcBef>
              <a:spcAft>
                <a:spcPts val="0"/>
              </a:spcAft>
              <a:buClr>
                <a:schemeClr val="dk1"/>
              </a:buClr>
              <a:buSzPts val="2200"/>
              <a:buNone/>
            </a:pPr>
            <a:r>
              <a:rPr lang="en-US" sz="2200"/>
              <a:t>cd to ex14</a:t>
            </a:r>
            <a:endParaRPr/>
          </a:p>
          <a:p>
            <a:pPr indent="0" lvl="0" marL="0" rtl="0" algn="l">
              <a:lnSpc>
                <a:spcPct val="90000"/>
              </a:lnSpc>
              <a:spcBef>
                <a:spcPts val="640"/>
              </a:spcBef>
              <a:spcAft>
                <a:spcPts val="0"/>
              </a:spcAft>
              <a:buClr>
                <a:schemeClr val="dk1"/>
              </a:buClr>
              <a:buSzPts val="2200"/>
              <a:buNone/>
            </a:pPr>
            <a:r>
              <a:rPr lang="en-US" sz="2000" u="sng">
                <a:solidFill>
                  <a:schemeClr val="hlink"/>
                </a:solidFill>
                <a:hlinkClick r:id="rId3"/>
              </a:rPr>
              <a:t>https://github.com/abhikbanerjee/kubernetes_teach_git/blob/master/ex14/configmap.md</a:t>
            </a:r>
            <a:endParaRPr sz="2000"/>
          </a:p>
          <a:p>
            <a:pPr indent="0" lvl="0" marL="0" rtl="0" algn="l">
              <a:lnSpc>
                <a:spcPct val="90000"/>
              </a:lnSpc>
              <a:spcBef>
                <a:spcPts val="640"/>
              </a:spcBef>
              <a:spcAft>
                <a:spcPts val="0"/>
              </a:spcAft>
              <a:buClr>
                <a:schemeClr val="dk1"/>
              </a:buClr>
              <a:buSzPts val="2200"/>
              <a:buNone/>
            </a:pPr>
            <a:r>
              <a:t/>
            </a:r>
            <a:endParaRPr sz="2200"/>
          </a:p>
          <a:p>
            <a:pPr indent="-45720" lvl="0" marL="228600" rtl="0" algn="l">
              <a:lnSpc>
                <a:spcPct val="90000"/>
              </a:lnSpc>
              <a:spcBef>
                <a:spcPts val="0"/>
              </a:spcBef>
              <a:spcAft>
                <a:spcPts val="0"/>
              </a:spcAft>
              <a:buClr>
                <a:schemeClr val="accent3"/>
              </a:buClr>
              <a:buSzPts val="2880"/>
              <a:buNone/>
            </a:pPr>
            <a:r>
              <a:t/>
            </a:r>
            <a:endParaRPr/>
          </a:p>
          <a:p>
            <a:pPr indent="-45720" lvl="0" marL="228600" rtl="0" algn="l">
              <a:lnSpc>
                <a:spcPct val="90000"/>
              </a:lnSpc>
              <a:spcBef>
                <a:spcPts val="640"/>
              </a:spcBef>
              <a:spcAft>
                <a:spcPts val="0"/>
              </a:spcAft>
              <a:buClr>
                <a:schemeClr val="accent3"/>
              </a:buClr>
              <a:buSzPts val="2880"/>
              <a:buNone/>
            </a:pPr>
            <a:r>
              <a:t/>
            </a:r>
            <a:endParaRPr b="1" sz="2200">
              <a:solidFill>
                <a:schemeClr val="dk1"/>
              </a:solidFill>
              <a:latin typeface="Calibri"/>
              <a:ea typeface="Calibri"/>
              <a:cs typeface="Calibri"/>
              <a:sym typeface="Calibri"/>
            </a:endParaRPr>
          </a:p>
        </p:txBody>
      </p:sp>
      <p:cxnSp>
        <p:nvCxnSpPr>
          <p:cNvPr id="818" name="Google Shape;818;p6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19" name="Google Shape;819;p6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20" name="Google Shape;820;p6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21" name="Google Shape;821;p63"/>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822" name="Google Shape;822;p63"/>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823" name="Google Shape;823;p6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24" name="Google Shape;824;p63"/>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(Config Maps)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cxnSp>
        <p:nvCxnSpPr>
          <p:cNvPr id="829" name="Google Shape;829;p6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30" name="Google Shape;830;p6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31" name="Google Shape;831;p6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32" name="Google Shape;832;p6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33" name="Google Shape;833;p6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34" name="Google Shape;834;p6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35" name="Google Shape;835;p64"/>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Daemonset</a:t>
            </a:r>
            <a:endParaRPr b="1" sz="4400">
              <a:solidFill>
                <a:srgbClr val="00206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6"/>
          <p:cNvSpPr txBox="1"/>
          <p:nvPr>
            <p:ph idx="1" type="body"/>
          </p:nvPr>
        </p:nvSpPr>
        <p:spPr>
          <a:xfrm>
            <a:off x="597877" y="1702000"/>
            <a:ext cx="11406549" cy="4007139"/>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rgbClr val="000000"/>
              </a:buClr>
              <a:buSzPts val="2200"/>
              <a:buChar char="•"/>
            </a:pPr>
            <a:r>
              <a:rPr b="1" lang="en-US" sz="2200"/>
              <a:t>Pending</a:t>
            </a:r>
            <a:r>
              <a:rPr lang="en-US" sz="2200"/>
              <a:t> (request accepted, one or more containers are still being created)</a:t>
            </a:r>
            <a:endParaRPr/>
          </a:p>
          <a:p>
            <a:pPr indent="-228600" lvl="0" marL="228600" rtl="0" algn="l">
              <a:lnSpc>
                <a:spcPct val="150000"/>
              </a:lnSpc>
              <a:spcBef>
                <a:spcPts val="0"/>
              </a:spcBef>
              <a:spcAft>
                <a:spcPts val="0"/>
              </a:spcAft>
              <a:buClr>
                <a:srgbClr val="000000"/>
              </a:buClr>
              <a:buSzPts val="2200"/>
              <a:buChar char="•"/>
            </a:pPr>
            <a:r>
              <a:rPr b="1" lang="en-US" sz="2200"/>
              <a:t>Running</a:t>
            </a:r>
            <a:r>
              <a:rPr lang="en-US" sz="2200"/>
              <a:t> (</a:t>
            </a:r>
            <a:r>
              <a:rPr lang="en-US" sz="2200">
                <a:highlight>
                  <a:srgbClr val="F7F7F7"/>
                </a:highlight>
              </a:rPr>
              <a:t>Pod has been bound to a node, all of the Containers have been created. At least one Container is still running, or is in the process of starting or restarting.)</a:t>
            </a:r>
            <a:endParaRPr/>
          </a:p>
          <a:p>
            <a:pPr indent="-228600" lvl="0" marL="228600" rtl="0" algn="l">
              <a:lnSpc>
                <a:spcPct val="150000"/>
              </a:lnSpc>
              <a:spcBef>
                <a:spcPts val="0"/>
              </a:spcBef>
              <a:spcAft>
                <a:spcPts val="0"/>
              </a:spcAft>
              <a:buClr>
                <a:srgbClr val="000000"/>
              </a:buClr>
              <a:buSzPts val="2200"/>
              <a:buChar char="•"/>
            </a:pPr>
            <a:r>
              <a:rPr b="1" lang="en-US" sz="2200"/>
              <a:t>Succeeded</a:t>
            </a:r>
            <a:r>
              <a:rPr lang="en-US" sz="2200"/>
              <a:t> (</a:t>
            </a:r>
            <a:r>
              <a:rPr lang="en-US" sz="2200">
                <a:highlight>
                  <a:srgbClr val="FFFFFF"/>
                </a:highlight>
              </a:rPr>
              <a:t>All Containers in the Pod have terminated in success, and will not be restarted)</a:t>
            </a:r>
            <a:endParaRPr/>
          </a:p>
          <a:p>
            <a:pPr indent="-228600" lvl="0" marL="228600" rtl="0" algn="l">
              <a:lnSpc>
                <a:spcPct val="150000"/>
              </a:lnSpc>
              <a:spcBef>
                <a:spcPts val="0"/>
              </a:spcBef>
              <a:spcAft>
                <a:spcPts val="0"/>
              </a:spcAft>
              <a:buClr>
                <a:srgbClr val="000000"/>
              </a:buClr>
              <a:buSzPts val="2200"/>
              <a:buChar char="•"/>
            </a:pPr>
            <a:r>
              <a:rPr b="1" lang="en-US" sz="2200"/>
              <a:t>Failed</a:t>
            </a:r>
            <a:r>
              <a:rPr lang="en-US" sz="2200"/>
              <a:t> (</a:t>
            </a:r>
            <a:r>
              <a:rPr lang="en-US" sz="2200">
                <a:highlight>
                  <a:srgbClr val="F7F7F7"/>
                </a:highlight>
              </a:rPr>
              <a:t>All Containers in the Pod have terminated, and </a:t>
            </a:r>
            <a:r>
              <a:rPr lang="en-US" sz="2200"/>
              <a:t>at least one container has terminated with some failure)</a:t>
            </a:r>
            <a:endParaRPr/>
          </a:p>
          <a:p>
            <a:pPr indent="-228600" lvl="0" marL="228600" rtl="0" algn="l">
              <a:lnSpc>
                <a:spcPct val="150000"/>
              </a:lnSpc>
              <a:spcBef>
                <a:spcPts val="0"/>
              </a:spcBef>
              <a:spcAft>
                <a:spcPts val="0"/>
              </a:spcAft>
              <a:buClr>
                <a:srgbClr val="000000"/>
              </a:buClr>
              <a:buSzPts val="2200"/>
              <a:buChar char="•"/>
            </a:pPr>
            <a:r>
              <a:rPr b="1" lang="en-US" sz="2200">
                <a:solidFill>
                  <a:srgbClr val="000000"/>
                </a:solidFill>
              </a:rPr>
              <a:t>CrashLoopBackOff</a:t>
            </a:r>
            <a:r>
              <a:rPr lang="en-US" sz="2200">
                <a:solidFill>
                  <a:srgbClr val="000000"/>
                </a:solidFill>
              </a:rPr>
              <a:t> (</a:t>
            </a:r>
            <a:r>
              <a:rPr lang="en-US" sz="2200">
                <a:solidFill>
                  <a:srgbClr val="000000"/>
                </a:solidFill>
                <a:highlight>
                  <a:srgbClr val="FFFFFF"/>
                </a:highlight>
              </a:rPr>
              <a:t>pod starting, crashing, starting again, and then crashing again.)</a:t>
            </a:r>
            <a:endParaRPr sz="2200">
              <a:solidFill>
                <a:srgbClr val="000000"/>
              </a:solidFill>
            </a:endParaRPr>
          </a:p>
        </p:txBody>
      </p:sp>
      <p:cxnSp>
        <p:nvCxnSpPr>
          <p:cNvPr id="149" name="Google Shape;149;p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50" name="Google Shape;150;p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51" name="Google Shape;151;p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52" name="Google Shape;152;p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53" name="Google Shape;153;p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54" name="Google Shape;154;p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55" name="Google Shape;155;p6"/>
          <p:cNvSpPr txBox="1"/>
          <p:nvPr/>
        </p:nvSpPr>
        <p:spPr>
          <a:xfrm>
            <a:off x="751115" y="192287"/>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i="0" lang="en-US" sz="4400" u="none" cap="none" strike="noStrike">
                <a:solidFill>
                  <a:srgbClr val="002060"/>
                </a:solidFill>
                <a:latin typeface="Calibri"/>
                <a:ea typeface="Calibri"/>
                <a:cs typeface="Calibri"/>
                <a:sym typeface="Calibri"/>
              </a:rPr>
              <a:t>Kubernetes: Pod States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cxnSp>
        <p:nvCxnSpPr>
          <p:cNvPr id="840" name="Google Shape;840;p6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41" name="Google Shape;841;p6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42" name="Google Shape;842;p6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43" name="Google Shape;843;p6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44" name="Google Shape;844;p6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45" name="Google Shape;845;p6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46" name="Google Shape;846;p65"/>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DaemonSet</a:t>
            </a:r>
            <a:endParaRPr b="1" sz="4400">
              <a:solidFill>
                <a:srgbClr val="002060"/>
              </a:solidFill>
              <a:latin typeface="Calibri"/>
              <a:ea typeface="Calibri"/>
              <a:cs typeface="Calibri"/>
              <a:sym typeface="Calibri"/>
            </a:endParaRPr>
          </a:p>
        </p:txBody>
      </p:sp>
      <p:sp>
        <p:nvSpPr>
          <p:cNvPr id="847" name="Google Shape;847;p65"/>
          <p:cNvSpPr txBox="1"/>
          <p:nvPr/>
        </p:nvSpPr>
        <p:spPr>
          <a:xfrm>
            <a:off x="990600" y="2075816"/>
            <a:ext cx="10515599" cy="2716213"/>
          </a:xfrm>
          <a:prstGeom prst="rect">
            <a:avLst/>
          </a:prstGeom>
          <a:noFill/>
          <a:ln>
            <a:noFill/>
          </a:ln>
        </p:spPr>
        <p:txBody>
          <a:bodyPr anchorCtr="0" anchor="t" bIns="45700" lIns="91425" spcFirstLastPara="1" rIns="91425" wrap="square" tIns="45700">
            <a:normAutofit/>
          </a:bodyPr>
          <a:lstStyle/>
          <a:p>
            <a:pPr indent="0" lvl="0" marL="0" marR="0" rtl="0" algn="l">
              <a:lnSpc>
                <a:spcPct val="130000"/>
              </a:lnSpc>
              <a:spcBef>
                <a:spcPts val="0"/>
              </a:spcBef>
              <a:spcAft>
                <a:spcPts val="0"/>
              </a:spcAft>
              <a:buClr>
                <a:schemeClr val="dk1"/>
              </a:buClr>
              <a:buSzPts val="2380"/>
              <a:buFont typeface="Arial"/>
              <a:buNone/>
            </a:pPr>
            <a:r>
              <a:rPr lang="en-US" sz="2380">
                <a:solidFill>
                  <a:schemeClr val="dk1"/>
                </a:solidFill>
                <a:latin typeface="Calibri"/>
                <a:ea typeface="Calibri"/>
                <a:cs typeface="Calibri"/>
                <a:sym typeface="Calibri"/>
              </a:rPr>
              <a:t>A </a:t>
            </a:r>
            <a:r>
              <a:rPr b="1" i="1" lang="en-US" sz="2380">
                <a:solidFill>
                  <a:schemeClr val="dk1"/>
                </a:solidFill>
                <a:latin typeface="Calibri"/>
                <a:ea typeface="Calibri"/>
                <a:cs typeface="Calibri"/>
                <a:sym typeface="Calibri"/>
              </a:rPr>
              <a:t>DaemonSet</a:t>
            </a:r>
            <a:r>
              <a:rPr lang="en-US" sz="2380">
                <a:solidFill>
                  <a:schemeClr val="dk1"/>
                </a:solidFill>
                <a:latin typeface="Calibri"/>
                <a:ea typeface="Calibri"/>
                <a:cs typeface="Calibri"/>
                <a:sym typeface="Calibri"/>
              </a:rPr>
              <a:t> ensures that all (or some) Nodes run a copy of a Pod. As nodes are added to the cluster, Pods are added to them. As nodes are removed from the cluster, those Pods are garbage collected. Deleting a DaemonSet will clean up the Pods it created.</a:t>
            </a:r>
            <a:endParaRPr/>
          </a:p>
          <a:p>
            <a:pPr indent="0" lvl="0" marL="0" marR="0" rtl="0" algn="l">
              <a:lnSpc>
                <a:spcPct val="130000"/>
              </a:lnSpc>
              <a:spcBef>
                <a:spcPts val="1000"/>
              </a:spcBef>
              <a:spcAft>
                <a:spcPts val="0"/>
              </a:spcAft>
              <a:buClr>
                <a:schemeClr val="dk1"/>
              </a:buClr>
              <a:buSzPts val="2380"/>
              <a:buFont typeface="Arial"/>
              <a:buNone/>
            </a:pPr>
            <a:r>
              <a:rPr lang="en-US" sz="2380">
                <a:solidFill>
                  <a:schemeClr val="dk1"/>
                </a:solidFill>
                <a:latin typeface="Calibri"/>
                <a:ea typeface="Calibri"/>
                <a:cs typeface="Calibri"/>
                <a:sym typeface="Calibri"/>
              </a:rPr>
              <a:t>- Usually used for pods meant for Monitoring or collecting logs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cxnSp>
        <p:nvCxnSpPr>
          <p:cNvPr id="852" name="Google Shape;852;p6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53" name="Google Shape;853;p6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54" name="Google Shape;854;p6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55" name="Google Shape;855;p6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56" name="Google Shape;856;p6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57" name="Google Shape;857;p6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58" name="Google Shape;858;p66"/>
          <p:cNvSpPr txBox="1"/>
          <p:nvPr/>
        </p:nvSpPr>
        <p:spPr>
          <a:xfrm>
            <a:off x="519112" y="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DaemonSet</a:t>
            </a:r>
            <a:endParaRPr b="1" sz="4400">
              <a:solidFill>
                <a:srgbClr val="002060"/>
              </a:solidFill>
              <a:latin typeface="Calibri"/>
              <a:ea typeface="Calibri"/>
              <a:cs typeface="Calibri"/>
              <a:sym typeface="Calibri"/>
            </a:endParaRPr>
          </a:p>
        </p:txBody>
      </p:sp>
      <p:pic>
        <p:nvPicPr>
          <p:cNvPr id="859" name="Google Shape;859;p66"/>
          <p:cNvPicPr preferRelativeResize="0"/>
          <p:nvPr/>
        </p:nvPicPr>
        <p:blipFill rotWithShape="1">
          <a:blip r:embed="rId5">
            <a:alphaModFix/>
          </a:blip>
          <a:srcRect b="0" l="0" r="0" t="0"/>
          <a:stretch/>
        </p:blipFill>
        <p:spPr>
          <a:xfrm>
            <a:off x="1771709" y="1235537"/>
            <a:ext cx="7752136" cy="455525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cxnSp>
        <p:nvCxnSpPr>
          <p:cNvPr id="864" name="Google Shape;864;p6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65" name="Google Shape;865;p6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66" name="Google Shape;866;p6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67" name="Google Shape;867;p6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68" name="Google Shape;868;p6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69" name="Google Shape;869;p6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70" name="Google Shape;870;p67"/>
          <p:cNvSpPr txBox="1"/>
          <p:nvPr/>
        </p:nvSpPr>
        <p:spPr>
          <a:xfrm>
            <a:off x="519112" y="20024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DaemonSet example</a:t>
            </a:r>
            <a:endParaRPr/>
          </a:p>
        </p:txBody>
      </p:sp>
      <p:sp>
        <p:nvSpPr>
          <p:cNvPr id="871" name="Google Shape;871;p67"/>
          <p:cNvSpPr/>
          <p:nvPr/>
        </p:nvSpPr>
        <p:spPr>
          <a:xfrm>
            <a:off x="656492" y="1609877"/>
            <a:ext cx="6096000"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A3AF"/>
                </a:solidFill>
                <a:latin typeface="Courier"/>
                <a:ea typeface="Courier"/>
                <a:cs typeface="Courier"/>
                <a:sym typeface="Courier"/>
              </a:rPr>
              <a:t>apiVersion</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extensions/v1beta1</a:t>
            </a:r>
            <a:endParaRPr/>
          </a:p>
          <a:p>
            <a:pPr indent="0" lvl="0" marL="0" marR="0" rtl="0" algn="l">
              <a:spcBef>
                <a:spcPts val="0"/>
              </a:spcBef>
              <a:spcAft>
                <a:spcPts val="0"/>
              </a:spcAft>
              <a:buNone/>
            </a:pPr>
            <a:r>
              <a:rPr lang="en-US" sz="1600">
                <a:solidFill>
                  <a:srgbClr val="00A3AF"/>
                </a:solidFill>
                <a:highlight>
                  <a:srgbClr val="FFFF00"/>
                </a:highlight>
                <a:latin typeface="Courier"/>
                <a:ea typeface="Courier"/>
                <a:cs typeface="Courier"/>
                <a:sym typeface="Courier"/>
              </a:rPr>
              <a:t>kind</a:t>
            </a:r>
            <a:r>
              <a:rPr lang="en-US" sz="1600">
                <a:solidFill>
                  <a:srgbClr val="C020BF"/>
                </a:solidFill>
                <a:highlight>
                  <a:srgbClr val="FFFF00"/>
                </a:highlight>
                <a:latin typeface="Courier"/>
                <a:ea typeface="Courier"/>
                <a:cs typeface="Courier"/>
                <a:sym typeface="Courier"/>
              </a:rPr>
              <a:t>:</a:t>
            </a:r>
            <a:r>
              <a:rPr lang="en-US" sz="1600">
                <a:solidFill>
                  <a:srgbClr val="4D2F2D"/>
                </a:solidFill>
                <a:highlight>
                  <a:srgbClr val="FFFF00"/>
                </a:highlight>
                <a:latin typeface="Courier"/>
                <a:ea typeface="Courier"/>
                <a:cs typeface="Courier"/>
                <a:sym typeface="Courier"/>
              </a:rPr>
              <a:t> DaemonSet</a:t>
            </a:r>
            <a:endParaRPr sz="1600">
              <a:solidFill>
                <a:srgbClr val="4D2F2D"/>
              </a:solidFill>
              <a:highlight>
                <a:srgbClr val="FFFF00"/>
              </a:highlight>
              <a:latin typeface="Courier"/>
              <a:ea typeface="Courier"/>
              <a:cs typeface="Courier"/>
              <a:sym typeface="Courie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metadata</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logging</a:t>
            </a:r>
            <a:endParaRPr/>
          </a:p>
          <a:p>
            <a:pPr indent="0" lvl="0" marL="0" marR="0" rtl="0" algn="l">
              <a:spcBef>
                <a:spcPts val="0"/>
              </a:spcBef>
              <a:spcAft>
                <a:spcPts val="0"/>
              </a:spcAft>
              <a:buNone/>
            </a:pPr>
            <a:r>
              <a:rPr lang="en-US" sz="1600">
                <a:solidFill>
                  <a:srgbClr val="00A3AF"/>
                </a:solidFill>
                <a:latin typeface="Courier"/>
                <a:ea typeface="Courier"/>
                <a:cs typeface="Courier"/>
                <a:sym typeface="Courier"/>
              </a:rPr>
              <a:t>spec</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template</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metadata</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labels</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app</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logging-app</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spec</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highlight>
                  <a:srgbClr val="FFFF00"/>
                </a:highlight>
                <a:latin typeface="Courier"/>
                <a:ea typeface="Courier"/>
                <a:cs typeface="Courier"/>
                <a:sym typeface="Courier"/>
              </a:rPr>
              <a:t>nodeSelector</a:t>
            </a:r>
            <a:r>
              <a:rPr lang="en-US" sz="1600">
                <a:solidFill>
                  <a:srgbClr val="C020BF"/>
                </a:solidFill>
                <a:highlight>
                  <a:srgbClr val="FFFF00"/>
                </a:highlight>
                <a:latin typeface="Courier"/>
                <a:ea typeface="Courier"/>
                <a:cs typeface="Courier"/>
                <a:sym typeface="Courier"/>
              </a:rPr>
              <a:t>:</a:t>
            </a:r>
            <a:endParaRPr sz="1600">
              <a:solidFill>
                <a:srgbClr val="00A3AF"/>
              </a:solidFill>
              <a:highlight>
                <a:srgbClr val="FFFF00"/>
              </a:highlight>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highlight>
                  <a:srgbClr val="FFFF00"/>
                </a:highlight>
                <a:latin typeface="Courier"/>
                <a:ea typeface="Courier"/>
                <a:cs typeface="Courier"/>
                <a:sym typeface="Courier"/>
              </a:rPr>
              <a:t>        </a:t>
            </a:r>
            <a:r>
              <a:rPr lang="en-US" sz="1600">
                <a:solidFill>
                  <a:srgbClr val="00A3AF"/>
                </a:solidFill>
                <a:highlight>
                  <a:srgbClr val="FFFF00"/>
                </a:highlight>
                <a:latin typeface="Courier"/>
                <a:ea typeface="Courier"/>
                <a:cs typeface="Courier"/>
                <a:sym typeface="Courier"/>
              </a:rPr>
              <a:t>app</a:t>
            </a:r>
            <a:r>
              <a:rPr lang="en-US" sz="1600">
                <a:solidFill>
                  <a:srgbClr val="C020BF"/>
                </a:solidFill>
                <a:highlight>
                  <a:srgbClr val="FFFF00"/>
                </a:highlight>
                <a:latin typeface="Courier"/>
                <a:ea typeface="Courier"/>
                <a:cs typeface="Courier"/>
                <a:sym typeface="Courier"/>
              </a:rPr>
              <a:t>:</a:t>
            </a:r>
            <a:r>
              <a:rPr lang="en-US" sz="1600">
                <a:solidFill>
                  <a:srgbClr val="4D2F2D"/>
                </a:solidFill>
                <a:highlight>
                  <a:srgbClr val="FFFF00"/>
                </a:highlight>
                <a:latin typeface="Courier"/>
                <a:ea typeface="Courier"/>
                <a:cs typeface="Courier"/>
                <a:sym typeface="Courier"/>
              </a:rPr>
              <a:t> logging-node</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containers</a:t>
            </a:r>
            <a:r>
              <a:rPr lang="en-US" sz="1600">
                <a:solidFill>
                  <a:srgbClr val="C020BF"/>
                </a:solidFill>
                <a:latin typeface="Courier"/>
                <a:ea typeface="Courier"/>
                <a:cs typeface="Courier"/>
                <a:sym typeface="Courier"/>
              </a:rPr>
              <a:t>:</a:t>
            </a:r>
            <a:endParaRPr sz="1600">
              <a:solidFill>
                <a:srgbClr val="00A3AF"/>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00A3AF"/>
                </a:solidFill>
                <a:latin typeface="Courier"/>
                <a:ea typeface="Courier"/>
                <a:cs typeface="Courier"/>
                <a:sym typeface="Courier"/>
              </a:rPr>
              <a:t>name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webserver</a:t>
            </a: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image</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nginx</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00A3AF"/>
                </a:solidFill>
                <a:latin typeface="Courier"/>
                <a:ea typeface="Courier"/>
                <a:cs typeface="Courier"/>
                <a:sym typeface="Courier"/>
              </a:rPr>
              <a:t>ports</a:t>
            </a:r>
            <a:r>
              <a:rPr lang="en-US" sz="1600">
                <a:solidFill>
                  <a:srgbClr val="C020BF"/>
                </a:solidFill>
                <a:latin typeface="Courier"/>
                <a:ea typeface="Courier"/>
                <a:cs typeface="Courier"/>
                <a:sym typeface="Courier"/>
              </a:rPr>
              <a:t>:</a:t>
            </a:r>
            <a:endParaRPr sz="1600">
              <a:solidFill>
                <a:srgbClr val="4D2F2D"/>
              </a:solidFill>
              <a:latin typeface="Courier"/>
              <a:ea typeface="Courier"/>
              <a:cs typeface="Courier"/>
              <a:sym typeface="Courier"/>
            </a:endParaRPr>
          </a:p>
          <a:p>
            <a:pPr indent="0" lvl="0" marL="0" marR="0" rtl="0" algn="l">
              <a:spcBef>
                <a:spcPts val="0"/>
              </a:spcBef>
              <a:spcAft>
                <a:spcPts val="0"/>
              </a:spcAft>
              <a:buNone/>
            </a:pPr>
            <a:r>
              <a:rPr lang="en-US" sz="1600">
                <a:solidFill>
                  <a:srgbClr val="4D2F2D"/>
                </a:solidFill>
                <a:latin typeface="Courier"/>
                <a:ea typeface="Courier"/>
                <a:cs typeface="Courier"/>
                <a:sym typeface="Courier"/>
              </a:rPr>
              <a:t>          </a:t>
            </a:r>
            <a:r>
              <a:rPr lang="en-US" sz="1600">
                <a:solidFill>
                  <a:srgbClr val="B7650A"/>
                </a:solidFill>
                <a:latin typeface="Courier"/>
                <a:ea typeface="Courier"/>
                <a:cs typeface="Courier"/>
                <a:sym typeface="Courier"/>
              </a:rPr>
              <a:t>- </a:t>
            </a:r>
            <a:r>
              <a:rPr lang="en-US" sz="1600">
                <a:solidFill>
                  <a:srgbClr val="00A3AF"/>
                </a:solidFill>
                <a:latin typeface="Courier"/>
                <a:ea typeface="Courier"/>
                <a:cs typeface="Courier"/>
                <a:sym typeface="Courier"/>
              </a:rPr>
              <a:t>containerPort</a:t>
            </a:r>
            <a:r>
              <a:rPr lang="en-US" sz="1600">
                <a:solidFill>
                  <a:srgbClr val="C020BF"/>
                </a:solidFill>
                <a:latin typeface="Courier"/>
                <a:ea typeface="Courier"/>
                <a:cs typeface="Courier"/>
                <a:sym typeface="Courier"/>
              </a:rPr>
              <a:t>:</a:t>
            </a:r>
            <a:r>
              <a:rPr lang="en-US" sz="1600">
                <a:solidFill>
                  <a:srgbClr val="4D2F2D"/>
                </a:solidFill>
                <a:latin typeface="Courier"/>
                <a:ea typeface="Courier"/>
                <a:cs typeface="Courier"/>
                <a:sym typeface="Courier"/>
              </a:rPr>
              <a:t> </a:t>
            </a:r>
            <a:r>
              <a:rPr lang="en-US" sz="1600">
                <a:solidFill>
                  <a:srgbClr val="B12513"/>
                </a:solidFill>
                <a:latin typeface="Courier"/>
                <a:ea typeface="Courier"/>
                <a:cs typeface="Courier"/>
                <a:sym typeface="Courier"/>
              </a:rPr>
              <a:t>80</a:t>
            </a:r>
            <a:endParaRPr sz="1600">
              <a:solidFill>
                <a:srgbClr val="00A3AF"/>
              </a:solidFill>
              <a:latin typeface="Courier"/>
              <a:ea typeface="Courier"/>
              <a:cs typeface="Courier"/>
              <a:sym typeface="Courier"/>
            </a:endParaRPr>
          </a:p>
        </p:txBody>
      </p:sp>
      <p:sp>
        <p:nvSpPr>
          <p:cNvPr id="872" name="Google Shape;872;p67"/>
          <p:cNvSpPr txBox="1"/>
          <p:nvPr/>
        </p:nvSpPr>
        <p:spPr>
          <a:xfrm>
            <a:off x="6141603" y="1810035"/>
            <a:ext cx="5215595"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Looks like pod</a:t>
            </a:r>
            <a:endParaRPr b="1"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Noto Sans Symbols"/>
              <a:buNone/>
            </a:pPr>
            <a:r>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accent1"/>
                </a:solidFill>
                <a:latin typeface="Calibri"/>
                <a:ea typeface="Calibri"/>
                <a:cs typeface="Calibri"/>
                <a:sym typeface="Calibri"/>
              </a:rPr>
              <a:t>How to assign labels to nodes?</a:t>
            </a:r>
            <a:endParaRPr/>
          </a:p>
          <a:p>
            <a:pPr indent="0" lvl="0" marL="0" marR="0" rtl="0" algn="l">
              <a:spcBef>
                <a:spcPts val="0"/>
              </a:spcBef>
              <a:spcAft>
                <a:spcPts val="0"/>
              </a:spcAft>
              <a:buNone/>
            </a:pPr>
            <a:r>
              <a:rPr b="1" i="1" lang="en-US" sz="1600">
                <a:solidFill>
                  <a:schemeClr val="dk1"/>
                </a:solidFill>
                <a:latin typeface="Calibri"/>
                <a:ea typeface="Calibri"/>
                <a:cs typeface="Calibri"/>
                <a:sym typeface="Calibri"/>
              </a:rPr>
              <a:t>If node exists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kubectl label nodes &lt;node-name&gt; &lt;label-key&gt;=&lt;label-value&gt;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i="1" lang="en-US" sz="1600">
                <a:solidFill>
                  <a:schemeClr val="dk1"/>
                </a:solidFill>
                <a:latin typeface="Calibri"/>
                <a:ea typeface="Calibri"/>
                <a:cs typeface="Calibri"/>
                <a:sym typeface="Calibri"/>
              </a:rPr>
              <a:t>While provisioning</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--node-labels &lt;label-key&gt;=&lt;label-value&gt;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cxnSp>
        <p:nvCxnSpPr>
          <p:cNvPr id="877" name="Google Shape;877;p6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78" name="Google Shape;878;p6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79" name="Google Shape;879;p6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80" name="Google Shape;880;p6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81" name="Google Shape;881;p6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82" name="Google Shape;882;p6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83" name="Google Shape;883;p68"/>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Jobs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69"/>
          <p:cNvSpPr txBox="1"/>
          <p:nvPr>
            <p:ph idx="1" type="body"/>
          </p:nvPr>
        </p:nvSpPr>
        <p:spPr>
          <a:xfrm>
            <a:off x="519112" y="1156773"/>
            <a:ext cx="11379518" cy="4948585"/>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800"/>
              </a:spcBef>
              <a:spcAft>
                <a:spcPts val="0"/>
              </a:spcAft>
              <a:buClr>
                <a:schemeClr val="accent3"/>
              </a:buClr>
              <a:buSzPts val="1260"/>
              <a:buNone/>
            </a:pPr>
            <a:r>
              <a:rPr b="1" lang="en-US" sz="2200"/>
              <a:t>Jobs</a:t>
            </a:r>
            <a:r>
              <a:rPr lang="en-US" sz="2200">
                <a:solidFill>
                  <a:schemeClr val="dk1"/>
                </a:solidFill>
              </a:rPr>
              <a:t> - </a:t>
            </a:r>
            <a:r>
              <a:rPr lang="en-US" sz="2200">
                <a:highlight>
                  <a:srgbClr val="FFFFFF"/>
                </a:highlight>
              </a:rPr>
              <a:t>Create pods and ensures that a specified number of them successfully terminate. As pods successfully complete, the </a:t>
            </a:r>
            <a:r>
              <a:rPr i="1" lang="en-US" sz="2200">
                <a:highlight>
                  <a:srgbClr val="FFFFFF"/>
                </a:highlight>
              </a:rPr>
              <a:t>job</a:t>
            </a:r>
            <a:r>
              <a:rPr lang="en-US" sz="2200">
                <a:highlight>
                  <a:srgbClr val="FFFFFF"/>
                </a:highlight>
              </a:rPr>
              <a:t> tracks the successful completions.</a:t>
            </a:r>
            <a:endParaRPr sz="2200">
              <a:highlight>
                <a:srgbClr val="FFFF00"/>
              </a:highlight>
            </a:endParaRPr>
          </a:p>
          <a:p>
            <a:pPr indent="0" lvl="0" marL="0" rtl="0" algn="l">
              <a:lnSpc>
                <a:spcPct val="150000"/>
              </a:lnSpc>
              <a:spcBef>
                <a:spcPts val="800"/>
              </a:spcBef>
              <a:spcAft>
                <a:spcPts val="0"/>
              </a:spcAft>
              <a:buClr>
                <a:schemeClr val="accent3"/>
              </a:buClr>
              <a:buSzPts val="1260"/>
              <a:buNone/>
            </a:pPr>
            <a:r>
              <a:rPr lang="en-US" sz="2200">
                <a:solidFill>
                  <a:srgbClr val="000000"/>
                </a:solidFill>
                <a:highlight>
                  <a:srgbClr val="00FF00"/>
                </a:highlight>
              </a:rPr>
              <a:t>Get all pods for a job</a:t>
            </a:r>
            <a:endParaRPr/>
          </a:p>
          <a:p>
            <a:pPr indent="0" lvl="0" marL="0" rtl="0" algn="l">
              <a:lnSpc>
                <a:spcPct val="150000"/>
              </a:lnSpc>
              <a:spcBef>
                <a:spcPts val="800"/>
              </a:spcBef>
              <a:spcAft>
                <a:spcPts val="0"/>
              </a:spcAft>
              <a:buClr>
                <a:schemeClr val="accent3"/>
              </a:buClr>
              <a:buSzPts val="1260"/>
              <a:buNone/>
            </a:pPr>
            <a:r>
              <a:rPr lang="en-US" sz="1800"/>
              <a:t>pods=$(kubectl get pods --selector=&lt;label-key=value&gt; --output=jsonpath='{.items[*].metadata.name}’)</a:t>
            </a:r>
            <a:r>
              <a:rPr lang="en-US" sz="2200"/>
              <a:t> </a:t>
            </a:r>
            <a:br>
              <a:rPr lang="en-US" sz="2200">
                <a:highlight>
                  <a:srgbClr val="FFFF00"/>
                </a:highlight>
              </a:rPr>
            </a:br>
            <a:r>
              <a:rPr lang="en-US" sz="2200">
                <a:highlight>
                  <a:srgbClr val="00FF00"/>
                </a:highlight>
              </a:rPr>
              <a:t>Useful </a:t>
            </a:r>
            <a:r>
              <a:rPr lang="en-US" sz="2200">
                <a:solidFill>
                  <a:srgbClr val="000000"/>
                </a:solidFill>
                <a:highlight>
                  <a:srgbClr val="00FF00"/>
                </a:highlight>
              </a:rPr>
              <a:t>spec for a job</a:t>
            </a:r>
            <a:endParaRPr sz="2200">
              <a:highlight>
                <a:srgbClr val="FFFF00"/>
              </a:highlight>
            </a:endParaRPr>
          </a:p>
          <a:p>
            <a:pPr indent="0" lvl="0" marL="0" rtl="0" algn="l">
              <a:lnSpc>
                <a:spcPct val="150000"/>
              </a:lnSpc>
              <a:spcBef>
                <a:spcPts val="800"/>
              </a:spcBef>
              <a:spcAft>
                <a:spcPts val="0"/>
              </a:spcAft>
              <a:buClr>
                <a:schemeClr val="accent3"/>
              </a:buClr>
              <a:buSzPts val="1260"/>
              <a:buNone/>
            </a:pPr>
            <a:r>
              <a:rPr lang="en-US" sz="1800"/>
              <a:t>Pod may fail due to low resource or a process exits with non-zero code, in that case:</a:t>
            </a:r>
            <a:endParaRPr/>
          </a:p>
          <a:p>
            <a:pPr indent="0" lvl="0" marL="0" rtl="0" algn="l">
              <a:lnSpc>
                <a:spcPct val="150000"/>
              </a:lnSpc>
              <a:spcBef>
                <a:spcPts val="800"/>
              </a:spcBef>
              <a:spcAft>
                <a:spcPts val="0"/>
              </a:spcAft>
              <a:buClr>
                <a:schemeClr val="accent3"/>
              </a:buClr>
              <a:buSzPts val="1260"/>
              <a:buNone/>
            </a:pPr>
            <a:r>
              <a:rPr b="1" lang="en-US" sz="1800"/>
              <a:t>spec.restartPolicy</a:t>
            </a:r>
            <a:r>
              <a:rPr lang="en-US" sz="1800"/>
              <a:t>: can be </a:t>
            </a:r>
            <a:r>
              <a:rPr b="1" lang="en-US" sz="1800"/>
              <a:t>Never</a:t>
            </a:r>
            <a:r>
              <a:rPr lang="en-US" sz="1800"/>
              <a:t>; or </a:t>
            </a:r>
            <a:r>
              <a:rPr b="1" lang="en-US" sz="1800"/>
              <a:t>onFailure</a:t>
            </a:r>
            <a:endParaRPr b="1" sz="1800"/>
          </a:p>
          <a:p>
            <a:pPr indent="0" lvl="0" marL="0" rtl="0" algn="l">
              <a:lnSpc>
                <a:spcPct val="150000"/>
              </a:lnSpc>
              <a:spcBef>
                <a:spcPts val="800"/>
              </a:spcBef>
              <a:spcAft>
                <a:spcPts val="0"/>
              </a:spcAft>
              <a:buClr>
                <a:schemeClr val="accent3"/>
              </a:buClr>
              <a:buSzPts val="1260"/>
              <a:buNone/>
            </a:pPr>
            <a:r>
              <a:rPr b="1" lang="en-US" sz="1800"/>
              <a:t>spec.BackOffLimit</a:t>
            </a:r>
            <a:r>
              <a:rPr lang="en-US" sz="1800"/>
              <a:t>: set number of re-tries, in case restartPolicy is onFailure</a:t>
            </a:r>
            <a:endParaRPr sz="1800"/>
          </a:p>
          <a:p>
            <a:pPr indent="0" lvl="0" marL="0" rtl="0" algn="l">
              <a:lnSpc>
                <a:spcPct val="150000"/>
              </a:lnSpc>
              <a:spcBef>
                <a:spcPts val="800"/>
              </a:spcBef>
              <a:spcAft>
                <a:spcPts val="0"/>
              </a:spcAft>
              <a:buClr>
                <a:schemeClr val="accent3"/>
              </a:buClr>
              <a:buSzPts val="1260"/>
              <a:buNone/>
            </a:pPr>
            <a:r>
              <a:rPr b="1" lang="en-US" sz="1800">
                <a:solidFill>
                  <a:srgbClr val="000000"/>
                </a:solidFill>
              </a:rPr>
              <a:t>spec.activeDeadlineSeconds</a:t>
            </a:r>
            <a:r>
              <a:rPr lang="en-US" sz="1800">
                <a:solidFill>
                  <a:srgbClr val="000000"/>
                </a:solidFill>
              </a:rPr>
              <a:t>: kills a job after specified time</a:t>
            </a:r>
            <a:endParaRPr sz="1800">
              <a:solidFill>
                <a:srgbClr val="000000"/>
              </a:solidFill>
            </a:endParaRPr>
          </a:p>
        </p:txBody>
      </p:sp>
      <p:sp>
        <p:nvSpPr>
          <p:cNvPr id="889" name="Google Shape;889;p69"/>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90" name="Google Shape;890;p6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891" name="Google Shape;891;p6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892" name="Google Shape;892;p6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893" name="Google Shape;893;p6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894" name="Google Shape;894;p6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895" name="Google Shape;895;p6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896" name="Google Shape;896;p69"/>
          <p:cNvSpPr txBox="1"/>
          <p:nvPr/>
        </p:nvSpPr>
        <p:spPr>
          <a:xfrm>
            <a:off x="519112" y="129519"/>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Jobs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70"/>
          <p:cNvSpPr txBox="1"/>
          <p:nvPr>
            <p:ph idx="1" type="body"/>
          </p:nvPr>
        </p:nvSpPr>
        <p:spPr>
          <a:xfrm>
            <a:off x="519112" y="1097280"/>
            <a:ext cx="10898188" cy="5120035"/>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800"/>
              </a:spcBef>
              <a:spcAft>
                <a:spcPts val="0"/>
              </a:spcAft>
              <a:buClr>
                <a:schemeClr val="accent3"/>
              </a:buClr>
              <a:buSzPts val="1260"/>
              <a:buChar char="•"/>
            </a:pPr>
            <a:r>
              <a:rPr lang="en-US" sz="2200">
                <a:highlight>
                  <a:srgbClr val="FFFFFF"/>
                </a:highlight>
              </a:rPr>
              <a:t>Creates </a:t>
            </a:r>
            <a:r>
              <a:rPr lang="en-US" sz="2200" u="sng">
                <a:solidFill>
                  <a:schemeClr val="hlink"/>
                </a:solidFill>
                <a:highlight>
                  <a:srgbClr val="FFFFFF"/>
                </a:highlight>
                <a:hlinkClick r:id="rId3"/>
              </a:rPr>
              <a:t>Job</a:t>
            </a:r>
            <a:r>
              <a:rPr lang="en-US" sz="2200" u="sng">
                <a:solidFill>
                  <a:schemeClr val="hlink"/>
                </a:solidFill>
                <a:highlight>
                  <a:srgbClr val="FFFFFF"/>
                </a:highlight>
              </a:rPr>
              <a:t> objects</a:t>
            </a:r>
            <a:r>
              <a:rPr lang="en-US" sz="2200">
                <a:highlight>
                  <a:srgbClr val="FFFFFF"/>
                </a:highlight>
              </a:rPr>
              <a:t> on a time-based schedule</a:t>
            </a:r>
            <a:endParaRPr/>
          </a:p>
          <a:p>
            <a:pPr indent="-228600" lvl="0" marL="228600" rtl="0" algn="l">
              <a:lnSpc>
                <a:spcPct val="150000"/>
              </a:lnSpc>
              <a:spcBef>
                <a:spcPts val="800"/>
              </a:spcBef>
              <a:spcAft>
                <a:spcPts val="0"/>
              </a:spcAft>
              <a:buClr>
                <a:schemeClr val="accent3"/>
              </a:buClr>
              <a:buSzPts val="1260"/>
              <a:buChar char="•"/>
            </a:pPr>
            <a:r>
              <a:rPr lang="en-US" sz="2200">
                <a:highlight>
                  <a:srgbClr val="FFFFFF"/>
                </a:highlight>
              </a:rPr>
              <a:t>One Cron Job object is like one line of a </a:t>
            </a:r>
            <a:r>
              <a:rPr i="1" lang="en-US" sz="2200">
                <a:highlight>
                  <a:srgbClr val="FFFFFF"/>
                </a:highlight>
              </a:rPr>
              <a:t>crontab</a:t>
            </a:r>
            <a:r>
              <a:rPr lang="en-US" sz="2200">
                <a:highlight>
                  <a:srgbClr val="FFFFFF"/>
                </a:highlight>
              </a:rPr>
              <a:t> (cron table) file</a:t>
            </a:r>
            <a:endParaRPr/>
          </a:p>
          <a:p>
            <a:pPr indent="-228600" lvl="0" marL="228600" rtl="0" algn="l">
              <a:lnSpc>
                <a:spcPct val="150000"/>
              </a:lnSpc>
              <a:spcBef>
                <a:spcPts val="800"/>
              </a:spcBef>
              <a:spcAft>
                <a:spcPts val="0"/>
              </a:spcAft>
              <a:buClr>
                <a:schemeClr val="accent3"/>
              </a:buClr>
              <a:buSzPts val="1260"/>
              <a:buChar char="•"/>
            </a:pPr>
            <a:r>
              <a:rPr lang="en-US" sz="2200">
                <a:highlight>
                  <a:srgbClr val="FFFFFF"/>
                </a:highlight>
              </a:rPr>
              <a:t>It runs a job </a:t>
            </a:r>
            <a:r>
              <a:rPr lang="en-US" sz="2200">
                <a:highlight>
                  <a:srgbClr val="FFFF00"/>
                </a:highlight>
              </a:rPr>
              <a:t>periodically</a:t>
            </a:r>
            <a:r>
              <a:rPr lang="en-US" sz="2200">
                <a:highlight>
                  <a:srgbClr val="FFFFFF"/>
                </a:highlight>
              </a:rPr>
              <a:t> on a given schedule</a:t>
            </a:r>
            <a:endParaRPr sz="2200">
              <a:highlight>
                <a:srgbClr val="FFFFFF"/>
              </a:highlight>
            </a:endParaRPr>
          </a:p>
          <a:p>
            <a:pPr indent="0" lvl="0" marL="0" rtl="0" algn="l">
              <a:lnSpc>
                <a:spcPct val="150000"/>
              </a:lnSpc>
              <a:spcBef>
                <a:spcPts val="800"/>
              </a:spcBef>
              <a:spcAft>
                <a:spcPts val="0"/>
              </a:spcAft>
              <a:buClr>
                <a:schemeClr val="accent3"/>
              </a:buClr>
              <a:buSzPts val="1260"/>
              <a:buNone/>
            </a:pPr>
            <a:r>
              <a:t/>
            </a:r>
            <a:endParaRPr sz="2000">
              <a:solidFill>
                <a:schemeClr val="dk1"/>
              </a:solidFill>
              <a:highlight>
                <a:srgbClr val="00FF00"/>
              </a:highlight>
              <a:latin typeface="Calibri"/>
              <a:ea typeface="Calibri"/>
              <a:cs typeface="Calibri"/>
              <a:sym typeface="Calibri"/>
            </a:endParaRPr>
          </a:p>
          <a:p>
            <a:pPr indent="0" lvl="0" marL="0" rtl="0" algn="l">
              <a:lnSpc>
                <a:spcPct val="150000"/>
              </a:lnSpc>
              <a:spcBef>
                <a:spcPts val="800"/>
              </a:spcBef>
              <a:spcAft>
                <a:spcPts val="0"/>
              </a:spcAft>
              <a:buClr>
                <a:schemeClr val="accent3"/>
              </a:buClr>
              <a:buSzPts val="1260"/>
              <a:buNone/>
            </a:pPr>
            <a:r>
              <a:rPr lang="en-US" sz="2000">
                <a:solidFill>
                  <a:schemeClr val="dk1"/>
                </a:solidFill>
                <a:highlight>
                  <a:srgbClr val="00FF00"/>
                </a:highlight>
                <a:latin typeface="Calibri"/>
                <a:ea typeface="Calibri"/>
                <a:cs typeface="Calibri"/>
                <a:sym typeface="Calibri"/>
              </a:rPr>
              <a:t>What if Cron misses scheduling (say, due to limited resource) ?</a:t>
            </a:r>
            <a:endParaRPr sz="1800">
              <a:highlight>
                <a:srgbClr val="FFFFFF"/>
              </a:highlight>
            </a:endParaRPr>
          </a:p>
          <a:p>
            <a:pPr indent="0" lvl="0" marL="0" rtl="0" algn="l">
              <a:lnSpc>
                <a:spcPct val="150000"/>
              </a:lnSpc>
              <a:spcBef>
                <a:spcPts val="800"/>
              </a:spcBef>
              <a:spcAft>
                <a:spcPts val="0"/>
              </a:spcAft>
              <a:buClr>
                <a:schemeClr val="accent3"/>
              </a:buClr>
              <a:buSzPts val="1260"/>
              <a:buNone/>
            </a:pPr>
            <a:r>
              <a:rPr lang="en-US" sz="1800">
                <a:highlight>
                  <a:srgbClr val="FFFFFF"/>
                </a:highlight>
              </a:rPr>
              <a:t>&gt;&gt; Number of schedules missed in (now - last scheduled time)</a:t>
            </a:r>
            <a:endParaRPr/>
          </a:p>
          <a:p>
            <a:pPr indent="0" lvl="0" marL="0" rtl="0" algn="l">
              <a:lnSpc>
                <a:spcPct val="150000"/>
              </a:lnSpc>
              <a:spcBef>
                <a:spcPts val="800"/>
              </a:spcBef>
              <a:spcAft>
                <a:spcPts val="0"/>
              </a:spcAft>
              <a:buClr>
                <a:schemeClr val="accent3"/>
              </a:buClr>
              <a:buSzPts val="1260"/>
              <a:buNone/>
            </a:pPr>
            <a:r>
              <a:rPr lang="en-US" sz="1800">
                <a:highlight>
                  <a:srgbClr val="FFFFFF"/>
                </a:highlight>
              </a:rPr>
              <a:t>&gt;&gt; If {startingDeadlineSeconds} is set; Number of schedules missed in (now - startingDeadlineSeconds)</a:t>
            </a:r>
            <a:endParaRPr/>
          </a:p>
          <a:p>
            <a:pPr indent="0" lvl="0" marL="0" rtl="0" algn="l">
              <a:lnSpc>
                <a:spcPct val="150000"/>
              </a:lnSpc>
              <a:spcBef>
                <a:spcPts val="800"/>
              </a:spcBef>
              <a:spcAft>
                <a:spcPts val="0"/>
              </a:spcAft>
              <a:buClr>
                <a:schemeClr val="accent3"/>
              </a:buClr>
              <a:buSzPts val="1260"/>
              <a:buNone/>
            </a:pPr>
            <a:r>
              <a:rPr lang="en-US" sz="1800">
                <a:highlight>
                  <a:srgbClr val="FFFFFF"/>
                </a:highlight>
              </a:rPr>
              <a:t>If there are more than 100 missed schedules, then it logs error</a:t>
            </a:r>
            <a:endParaRPr sz="1800">
              <a:highlight>
                <a:srgbClr val="FFFFFF"/>
              </a:highlight>
            </a:endParaRPr>
          </a:p>
        </p:txBody>
      </p:sp>
      <p:sp>
        <p:nvSpPr>
          <p:cNvPr id="902" name="Google Shape;902;p70"/>
          <p:cNvSpPr txBox="1"/>
          <p:nvPr/>
        </p:nvSpPr>
        <p:spPr>
          <a:xfrm>
            <a:off x="7972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903" name="Google Shape;903;p7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04" name="Google Shape;904;p7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05" name="Google Shape;905;p7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06" name="Google Shape;906;p70"/>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907" name="Google Shape;907;p70"/>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908" name="Google Shape;908;p7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09" name="Google Shape;909;p70"/>
          <p:cNvSpPr txBox="1"/>
          <p:nvPr/>
        </p:nvSpPr>
        <p:spPr>
          <a:xfrm>
            <a:off x="519112" y="-4371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Cron Jobs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71"/>
          <p:cNvSpPr txBox="1"/>
          <p:nvPr>
            <p:ph idx="1" type="body"/>
          </p:nvPr>
        </p:nvSpPr>
        <p:spPr>
          <a:xfrm>
            <a:off x="790574" y="2027237"/>
            <a:ext cx="10715626" cy="4104745"/>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640"/>
              </a:spcBef>
              <a:spcAft>
                <a:spcPts val="0"/>
              </a:spcAft>
              <a:buClr>
                <a:srgbClr val="000000"/>
              </a:buClr>
              <a:buSzPts val="2200"/>
              <a:buChar char="-"/>
            </a:pPr>
            <a:r>
              <a:rPr lang="en-US" sz="2200"/>
              <a:t>Create Job and check the logs</a:t>
            </a:r>
            <a:endParaRPr sz="2200"/>
          </a:p>
          <a:p>
            <a:pPr indent="-368300" lvl="0" marL="457200" rtl="0" algn="l">
              <a:lnSpc>
                <a:spcPct val="90000"/>
              </a:lnSpc>
              <a:spcBef>
                <a:spcPts val="0"/>
              </a:spcBef>
              <a:spcAft>
                <a:spcPts val="0"/>
              </a:spcAft>
              <a:buClr>
                <a:srgbClr val="000000"/>
              </a:buClr>
              <a:buSzPts val="2200"/>
              <a:buChar char="-"/>
            </a:pPr>
            <a:r>
              <a:rPr lang="en-US" sz="2200"/>
              <a:t>Create a Cron Job, </a:t>
            </a:r>
            <a:endParaRPr sz="2200"/>
          </a:p>
          <a:p>
            <a:pPr indent="-368300" lvl="0" marL="457200" rtl="0" algn="l">
              <a:lnSpc>
                <a:spcPct val="90000"/>
              </a:lnSpc>
              <a:spcBef>
                <a:spcPts val="0"/>
              </a:spcBef>
              <a:spcAft>
                <a:spcPts val="0"/>
              </a:spcAft>
              <a:buClr>
                <a:srgbClr val="000000"/>
              </a:buClr>
              <a:buSzPts val="2200"/>
              <a:buChar char="-"/>
            </a:pPr>
            <a:r>
              <a:rPr lang="en-US" sz="2200"/>
              <a:t>Edit the Cron Job</a:t>
            </a:r>
            <a:endParaRPr sz="2200"/>
          </a:p>
          <a:p>
            <a:pPr indent="0" lvl="0" marL="0" rtl="0" algn="l">
              <a:lnSpc>
                <a:spcPct val="90000"/>
              </a:lnSpc>
              <a:spcBef>
                <a:spcPts val="0"/>
              </a:spcBef>
              <a:spcAft>
                <a:spcPts val="0"/>
              </a:spcAft>
              <a:buClr>
                <a:schemeClr val="accent3"/>
              </a:buClr>
              <a:buSzPts val="2880"/>
              <a:buNone/>
            </a:pPr>
            <a:r>
              <a:t/>
            </a:r>
            <a:endParaRPr/>
          </a:p>
          <a:p>
            <a:pPr indent="0" lvl="0" marL="0" rtl="0" algn="l">
              <a:lnSpc>
                <a:spcPct val="90000"/>
              </a:lnSpc>
              <a:spcBef>
                <a:spcPts val="0"/>
              </a:spcBef>
              <a:spcAft>
                <a:spcPts val="0"/>
              </a:spcAft>
              <a:buClr>
                <a:schemeClr val="accent3"/>
              </a:buClr>
              <a:buSzPts val="2880"/>
              <a:buNone/>
            </a:pPr>
            <a:r>
              <a:t/>
            </a:r>
            <a:endParaRPr/>
          </a:p>
          <a:p>
            <a:pPr indent="0" lvl="0" marL="0" rtl="0" algn="l">
              <a:lnSpc>
                <a:spcPct val="90000"/>
              </a:lnSpc>
              <a:spcBef>
                <a:spcPts val="0"/>
              </a:spcBef>
              <a:spcAft>
                <a:spcPts val="0"/>
              </a:spcAft>
              <a:buClr>
                <a:schemeClr val="accent3"/>
              </a:buClr>
              <a:buSzPts val="2880"/>
              <a:buNone/>
            </a:pPr>
            <a:r>
              <a:rPr lang="en-US" sz="2000"/>
              <a:t>cd to ex9</a:t>
            </a:r>
            <a:endParaRPr/>
          </a:p>
          <a:p>
            <a:pPr indent="0" lvl="0" marL="0" rtl="0" algn="l">
              <a:lnSpc>
                <a:spcPct val="90000"/>
              </a:lnSpc>
              <a:spcBef>
                <a:spcPts val="640"/>
              </a:spcBef>
              <a:spcAft>
                <a:spcPts val="0"/>
              </a:spcAft>
              <a:buClr>
                <a:schemeClr val="hlink"/>
              </a:buClr>
              <a:buSzPts val="2880"/>
              <a:buNone/>
            </a:pPr>
            <a:r>
              <a:rPr lang="en-US" sz="2000" u="sng">
                <a:solidFill>
                  <a:schemeClr val="hlink"/>
                </a:solidFill>
                <a:hlinkClick r:id="rId3"/>
              </a:rPr>
              <a:t>https://github.com/abhikbanerjee/kubernetes_teach_git/blob/master/ex9/cronjob.md</a:t>
            </a:r>
            <a:endParaRPr sz="2000" u="sng">
              <a:solidFill>
                <a:schemeClr val="hlink"/>
              </a:solidFill>
            </a:endParaRPr>
          </a:p>
          <a:p>
            <a:pPr indent="0" lvl="0" marL="0" rtl="0" algn="l">
              <a:lnSpc>
                <a:spcPct val="90000"/>
              </a:lnSpc>
              <a:spcBef>
                <a:spcPts val="640"/>
              </a:spcBef>
              <a:spcAft>
                <a:spcPts val="0"/>
              </a:spcAft>
              <a:buClr>
                <a:schemeClr val="dk1"/>
              </a:buClr>
              <a:buSzPts val="2880"/>
              <a:buNone/>
            </a:pPr>
            <a:r>
              <a:t/>
            </a:r>
            <a:endParaRPr b="1" sz="2200">
              <a:solidFill>
                <a:schemeClr val="dk1"/>
              </a:solidFill>
              <a:latin typeface="Calibri"/>
              <a:ea typeface="Calibri"/>
              <a:cs typeface="Calibri"/>
              <a:sym typeface="Calibri"/>
            </a:endParaRPr>
          </a:p>
        </p:txBody>
      </p:sp>
      <p:cxnSp>
        <p:nvCxnSpPr>
          <p:cNvPr id="916" name="Google Shape;916;p7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17" name="Google Shape;917;p7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18" name="Google Shape;918;p7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19" name="Google Shape;919;p71"/>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920" name="Google Shape;920;p71"/>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921" name="Google Shape;921;p7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22" name="Google Shape;922;p7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Lab (Jobs and Cron Jobs)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cxnSp>
        <p:nvCxnSpPr>
          <p:cNvPr id="927" name="Google Shape;927;p7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28" name="Google Shape;928;p7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29" name="Google Shape;929;p7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30" name="Google Shape;930;p7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31" name="Google Shape;931;p7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32" name="Google Shape;932;p7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33" name="Google Shape;933;p72"/>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How to assign pods to nodes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cxnSp>
        <p:nvCxnSpPr>
          <p:cNvPr id="938" name="Google Shape;938;p7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39" name="Google Shape;939;p7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40" name="Google Shape;940;p7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41" name="Google Shape;941;p7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42" name="Google Shape;942;p7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43" name="Google Shape;943;p7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44" name="Google Shape;944;p73"/>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Assigning Pods to Nodes</a:t>
            </a:r>
            <a:endParaRPr/>
          </a:p>
        </p:txBody>
      </p:sp>
      <p:sp>
        <p:nvSpPr>
          <p:cNvPr id="945" name="Google Shape;945;p73"/>
          <p:cNvSpPr txBox="1"/>
          <p:nvPr/>
        </p:nvSpPr>
        <p:spPr>
          <a:xfrm>
            <a:off x="698500" y="1690687"/>
            <a:ext cx="11023599" cy="4297363"/>
          </a:xfrm>
          <a:prstGeom prst="rect">
            <a:avLst/>
          </a:prstGeom>
          <a:noFill/>
          <a:ln>
            <a:noFill/>
          </a:ln>
        </p:spPr>
        <p:txBody>
          <a:bodyPr anchorCtr="0" anchor="t" bIns="45700" lIns="91425" spcFirstLastPara="1" rIns="91425" wrap="square" tIns="45700">
            <a:normAutofit/>
          </a:bodyPr>
          <a:lstStyle/>
          <a:p>
            <a:pPr indent="0" lvl="0" marL="0" marR="0" rtl="0" algn="l">
              <a:lnSpc>
                <a:spcPct val="140000"/>
              </a:lnSpc>
              <a:spcBef>
                <a:spcPts val="0"/>
              </a:spcBef>
              <a:spcAft>
                <a:spcPts val="0"/>
              </a:spcAft>
              <a:buClr>
                <a:schemeClr val="dk1"/>
              </a:buClr>
              <a:buSzPts val="2170"/>
              <a:buFont typeface="Arial"/>
              <a:buNone/>
            </a:pPr>
            <a:r>
              <a:rPr lang="en-US" sz="2170">
                <a:solidFill>
                  <a:schemeClr val="dk1"/>
                </a:solidFill>
                <a:latin typeface="Calibri"/>
                <a:ea typeface="Calibri"/>
                <a:cs typeface="Calibri"/>
                <a:sym typeface="Calibri"/>
              </a:rPr>
              <a:t>You can constrain a pod to only be able to run on particular nodes or to prefer to run on particular nodes. There are several ways to do this, and the recommended approaches all use label selectors to make the selection.</a:t>
            </a:r>
            <a:endParaRPr/>
          </a:p>
          <a:p>
            <a:pPr indent="-228600" lvl="0" marL="228600" marR="0" rtl="0" algn="l">
              <a:lnSpc>
                <a:spcPct val="140000"/>
              </a:lnSpc>
              <a:spcBef>
                <a:spcPts val="1000"/>
              </a:spcBef>
              <a:spcAft>
                <a:spcPts val="0"/>
              </a:spcAft>
              <a:buClr>
                <a:schemeClr val="dk1"/>
              </a:buClr>
              <a:buSzPts val="2170"/>
              <a:buFont typeface="Arial"/>
              <a:buChar char="•"/>
            </a:pPr>
            <a:r>
              <a:rPr i="1" lang="en-US" sz="2170">
                <a:solidFill>
                  <a:schemeClr val="dk1"/>
                </a:solidFill>
                <a:latin typeface="Calibri"/>
                <a:ea typeface="Calibri"/>
                <a:cs typeface="Calibri"/>
                <a:sym typeface="Calibri"/>
              </a:rPr>
              <a:t>nodeSelector</a:t>
            </a:r>
            <a:r>
              <a:rPr lang="en-US" sz="2170">
                <a:solidFill>
                  <a:schemeClr val="dk1"/>
                </a:solidFill>
                <a:latin typeface="Calibri"/>
                <a:ea typeface="Calibri"/>
                <a:cs typeface="Calibri"/>
                <a:sym typeface="Calibri"/>
              </a:rPr>
              <a:t> is the simplest recommended form of node selection constraint. </a:t>
            </a:r>
            <a:endParaRPr/>
          </a:p>
          <a:p>
            <a:pPr indent="-228600" lvl="0" marL="228600" marR="0" rtl="0" algn="l">
              <a:lnSpc>
                <a:spcPct val="140000"/>
              </a:lnSpc>
              <a:spcBef>
                <a:spcPts val="1000"/>
              </a:spcBef>
              <a:spcAft>
                <a:spcPts val="0"/>
              </a:spcAft>
              <a:buClr>
                <a:schemeClr val="dk1"/>
              </a:buClr>
              <a:buSzPts val="2170"/>
              <a:buFont typeface="Arial"/>
              <a:buChar char="•"/>
            </a:pPr>
            <a:r>
              <a:rPr i="1" lang="en-US" sz="2170">
                <a:solidFill>
                  <a:schemeClr val="dk1"/>
                </a:solidFill>
                <a:latin typeface="Calibri"/>
                <a:ea typeface="Calibri"/>
                <a:cs typeface="Calibri"/>
                <a:sym typeface="Calibri"/>
              </a:rPr>
              <a:t>nodeSelector</a:t>
            </a:r>
            <a:r>
              <a:rPr lang="en-US" sz="2170">
                <a:solidFill>
                  <a:schemeClr val="dk1"/>
                </a:solidFill>
                <a:latin typeface="Calibri"/>
                <a:ea typeface="Calibri"/>
                <a:cs typeface="Calibri"/>
                <a:sym typeface="Calibri"/>
              </a:rPr>
              <a:t> is a field of PodSpec. It specifies a map of key-value pairs. For the pod to be eligible to run on a node, the node must have each of the indicated key-value pairs as labels (it can have additional labels as well). The most common usage is one key-value pair.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cxnSp>
        <p:nvCxnSpPr>
          <p:cNvPr id="950" name="Google Shape;950;p74"/>
          <p:cNvCxnSpPr/>
          <p:nvPr/>
        </p:nvCxnSpPr>
        <p:spPr>
          <a:xfrm>
            <a:off x="167003" y="622841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51" name="Google Shape;951;p7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52" name="Google Shape;952;p7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53" name="Google Shape;953;p7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54" name="Google Shape;954;p7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55" name="Google Shape;955;p7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56" name="Google Shape;956;p74"/>
          <p:cNvSpPr txBox="1"/>
          <p:nvPr/>
        </p:nvSpPr>
        <p:spPr>
          <a:xfrm>
            <a:off x="365567" y="-68226"/>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nodeSelector Example</a:t>
            </a:r>
            <a:endParaRPr/>
          </a:p>
        </p:txBody>
      </p:sp>
      <p:sp>
        <p:nvSpPr>
          <p:cNvPr id="957" name="Google Shape;957;p74"/>
          <p:cNvSpPr txBox="1"/>
          <p:nvPr/>
        </p:nvSpPr>
        <p:spPr>
          <a:xfrm>
            <a:off x="990599" y="1106832"/>
            <a:ext cx="59552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Step1: Label the nodes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kubectl label nodes &lt;node-name&gt; &lt;label-key&gt;=&lt;label-value&gt;</a:t>
            </a:r>
            <a:endParaRPr/>
          </a:p>
        </p:txBody>
      </p:sp>
      <p:sp>
        <p:nvSpPr>
          <p:cNvPr id="958" name="Google Shape;958;p74"/>
          <p:cNvSpPr txBox="1"/>
          <p:nvPr/>
        </p:nvSpPr>
        <p:spPr>
          <a:xfrm>
            <a:off x="990599" y="1958378"/>
            <a:ext cx="587318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Step2: Assign the Pod creation on node with label ‘disktype’ and value ‘ssd’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kubectl create -f pod-nginx.yaml</a:t>
            </a:r>
            <a:endParaRPr sz="1800">
              <a:solidFill>
                <a:schemeClr val="dk1"/>
              </a:solidFill>
              <a:latin typeface="Calibri"/>
              <a:ea typeface="Calibri"/>
              <a:cs typeface="Calibri"/>
              <a:sym typeface="Calibri"/>
            </a:endParaRPr>
          </a:p>
        </p:txBody>
      </p:sp>
      <p:sp>
        <p:nvSpPr>
          <p:cNvPr id="959" name="Google Shape;959;p74"/>
          <p:cNvSpPr/>
          <p:nvPr/>
        </p:nvSpPr>
        <p:spPr>
          <a:xfrm>
            <a:off x="7332112" y="3392480"/>
            <a:ext cx="4672314" cy="224676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affinity</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nodeAffinity</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nodeSelectorTerms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matchExpressions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key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kubernetes.io/e2e-az-name</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operator</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In</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values</a:t>
            </a:r>
            <a:r>
              <a:rPr lang="en-US" sz="1400">
                <a:solidFill>
                  <a:srgbClr val="C020BF"/>
                </a:solidFill>
                <a:latin typeface="Courier"/>
                <a:ea typeface="Courier"/>
                <a:cs typeface="Courier"/>
                <a:sym typeface="Courier"/>
              </a:rPr>
              <a: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4D2F2D"/>
                </a:solidFill>
                <a:latin typeface="Courier"/>
                <a:ea typeface="Courier"/>
                <a:cs typeface="Courier"/>
                <a:sym typeface="Courier"/>
              </a:rPr>
              <a:t>e2e-az1</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4D2F2D"/>
                </a:solidFill>
                <a:latin typeface="Courier"/>
                <a:ea typeface="Courier"/>
                <a:cs typeface="Courier"/>
                <a:sym typeface="Courier"/>
              </a:rPr>
              <a:t>e2e-az2</a:t>
            </a:r>
            <a:endParaRPr sz="1400">
              <a:solidFill>
                <a:srgbClr val="4D2F2D"/>
              </a:solidFill>
              <a:latin typeface="Courier"/>
              <a:ea typeface="Courier"/>
              <a:cs typeface="Courier"/>
              <a:sym typeface="Courier"/>
            </a:endParaRPr>
          </a:p>
        </p:txBody>
      </p:sp>
      <p:sp>
        <p:nvSpPr>
          <p:cNvPr id="960" name="Google Shape;960;p74"/>
          <p:cNvSpPr/>
          <p:nvPr/>
        </p:nvSpPr>
        <p:spPr>
          <a:xfrm>
            <a:off x="2334229" y="3130095"/>
            <a:ext cx="3815786" cy="2893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A3AF"/>
                </a:solidFill>
                <a:latin typeface="Courier"/>
                <a:ea typeface="Courier"/>
                <a:cs typeface="Courier"/>
                <a:sym typeface="Courier"/>
              </a:rPr>
              <a:t>apiVersion</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v1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kind</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Pod</a:t>
            </a: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metadata</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labels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env</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test</a:t>
            </a: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containers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image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imagePullPolicy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IfNotPresent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nodeSelector</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disktype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ssd</a:t>
            </a:r>
            <a:endParaRPr sz="1400">
              <a:solidFill>
                <a:srgbClr val="00A3AF"/>
              </a:solidFill>
              <a:latin typeface="Courier"/>
              <a:ea typeface="Courier"/>
              <a:cs typeface="Courier"/>
              <a:sym typeface="Couri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7"/>
          <p:cNvSpPr txBox="1"/>
          <p:nvPr/>
        </p:nvSpPr>
        <p:spPr>
          <a:xfrm>
            <a:off x="577851" y="599107"/>
            <a:ext cx="882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cxnSp>
        <p:nvCxnSpPr>
          <p:cNvPr id="161" name="Google Shape;161;p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62" name="Google Shape;162;p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133" u="none" cap="none" strike="noStrike">
                <a:solidFill>
                  <a:srgbClr val="3A3838"/>
                </a:solidFill>
                <a:latin typeface="Calibri"/>
                <a:ea typeface="Calibri"/>
                <a:cs typeface="Calibri"/>
                <a:sym typeface="Calibri"/>
              </a:rPr>
              <a:t>Agile Brains Consulting</a:t>
            </a:r>
            <a:endParaRPr/>
          </a:p>
        </p:txBody>
      </p:sp>
      <p:sp>
        <p:nvSpPr>
          <p:cNvPr id="163" name="Google Shape;163;p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1" u="none" cap="none" strike="noStrike">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64" name="Google Shape;164;p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65" name="Google Shape;165;p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66" name="Google Shape;166;p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0" i="0" lang="en-US" sz="1600" u="none" cap="none" strike="noStrike">
                <a:solidFill>
                  <a:srgbClr val="888888"/>
                </a:solidFill>
                <a:latin typeface="Calibri"/>
                <a:ea typeface="Calibri"/>
                <a:cs typeface="Calibri"/>
                <a:sym typeface="Calibri"/>
              </a:rPr>
              <a:t>‹#›</a:t>
            </a:fld>
            <a:endParaRPr b="0" i="0" sz="1600" u="none" cap="none" strike="noStrike">
              <a:solidFill>
                <a:srgbClr val="888888"/>
              </a:solidFill>
              <a:latin typeface="Calibri"/>
              <a:ea typeface="Calibri"/>
              <a:cs typeface="Calibri"/>
              <a:sym typeface="Calibri"/>
            </a:endParaRPr>
          </a:p>
        </p:txBody>
      </p:sp>
      <p:sp>
        <p:nvSpPr>
          <p:cNvPr id="167" name="Google Shape;167;p7"/>
          <p:cNvSpPr/>
          <p:nvPr/>
        </p:nvSpPr>
        <p:spPr>
          <a:xfrm>
            <a:off x="638810" y="957707"/>
            <a:ext cx="3628277" cy="267765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00A3AF"/>
                </a:solidFill>
                <a:latin typeface="Courier"/>
                <a:ea typeface="Courier"/>
                <a:cs typeface="Courier"/>
                <a:sym typeface="Courier"/>
              </a:rPr>
              <a:t>apiVersion</a:t>
            </a:r>
            <a:r>
              <a:rPr b="0" i="0" lang="en-US" sz="1400" u="none" cap="none" strike="noStrike">
                <a:solidFill>
                  <a:srgbClr val="C020BF"/>
                </a:solidFill>
                <a:latin typeface="Courier"/>
                <a:ea typeface="Courier"/>
                <a:cs typeface="Courier"/>
                <a:sym typeface="Courier"/>
              </a:rPr>
              <a:t>:</a:t>
            </a:r>
            <a:r>
              <a:rPr b="0" i="0" lang="en-US" sz="1400" u="none" cap="none" strike="noStrike">
                <a:solidFill>
                  <a:srgbClr val="4D2F2D"/>
                </a:solidFill>
                <a:latin typeface="Courier"/>
                <a:ea typeface="Courier"/>
                <a:cs typeface="Courier"/>
                <a:sym typeface="Courier"/>
              </a:rPr>
              <a:t> v1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kind</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Pod</a:t>
            </a: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metadata</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labels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containers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image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nginx</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ports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containerPort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80</a:t>
            </a:r>
            <a:endParaRPr sz="1400">
              <a:solidFill>
                <a:srgbClr val="00A3AF"/>
              </a:solidFill>
              <a:latin typeface="Courier"/>
              <a:ea typeface="Courier"/>
              <a:cs typeface="Courier"/>
              <a:sym typeface="Courier"/>
            </a:endParaRPr>
          </a:p>
        </p:txBody>
      </p:sp>
      <p:sp>
        <p:nvSpPr>
          <p:cNvPr id="168" name="Google Shape;168;p7"/>
          <p:cNvSpPr txBox="1"/>
          <p:nvPr/>
        </p:nvSpPr>
        <p:spPr>
          <a:xfrm>
            <a:off x="4492023" y="1073010"/>
            <a:ext cx="109855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pod.json</a:t>
            </a:r>
            <a:endParaRPr b="1" sz="1400">
              <a:solidFill>
                <a:srgbClr val="000000"/>
              </a:solidFill>
              <a:latin typeface="Arial"/>
              <a:ea typeface="Arial"/>
              <a:cs typeface="Arial"/>
              <a:sym typeface="Arial"/>
            </a:endParaRPr>
          </a:p>
        </p:txBody>
      </p:sp>
      <p:sp>
        <p:nvSpPr>
          <p:cNvPr id="169" name="Google Shape;169;p7"/>
          <p:cNvSpPr/>
          <p:nvPr/>
        </p:nvSpPr>
        <p:spPr>
          <a:xfrm>
            <a:off x="4624088" y="1484526"/>
            <a:ext cx="6990063" cy="160043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020BF"/>
                </a:solidFill>
                <a:latin typeface="Courier"/>
                <a:ea typeface="Courier"/>
                <a:cs typeface="Courier"/>
                <a:sym typeface="Courier"/>
              </a:rPr>
              <a:t>{</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kind</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Pod</a:t>
            </a:r>
            <a:r>
              <a:rPr lang="en-US" sz="1400">
                <a:solidFill>
                  <a:srgbClr val="4D2F2D"/>
                </a:solidFill>
                <a:latin typeface="Courier"/>
                <a:ea typeface="Courier"/>
                <a:cs typeface="Courier"/>
                <a:sym typeface="Courier"/>
              </a:rPr>
              <a:t>",</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apiVersion</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v1</a:t>
            </a:r>
            <a:r>
              <a:rPr lang="en-US" sz="1400">
                <a:solidFill>
                  <a:srgbClr val="4D2F2D"/>
                </a:solidFill>
                <a:latin typeface="Courier"/>
                <a:ea typeface="Courier"/>
                <a:cs typeface="Courier"/>
                <a:sym typeface="Courier"/>
              </a:rPr>
              <a:t>",</a:t>
            </a:r>
            <a:endParaRPr sz="1400">
              <a:solidFill>
                <a:srgbClr val="B7650A"/>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metadata</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name</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nginx</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labels</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name</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nginx</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endParaRPr sz="1400">
              <a:solidFill>
                <a:srgbClr val="B7650A"/>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spec</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containers</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name</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nginx</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image</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nginx</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ports</a:t>
            </a:r>
            <a:r>
              <a:rPr lang="en-US" sz="1400">
                <a:solidFill>
                  <a:srgbClr val="4D2F2D"/>
                </a:solidFill>
                <a:latin typeface="Courier"/>
                <a:ea typeface="Courier"/>
                <a:cs typeface="Courier"/>
                <a:sym typeface="Courier"/>
              </a:rPr>
              <a:t>":</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a:t>
            </a:r>
            <a:r>
              <a:rPr lang="en-US" sz="1400">
                <a:solidFill>
                  <a:srgbClr val="B7650A"/>
                </a:solidFill>
                <a:latin typeface="Courier"/>
                <a:ea typeface="Courier"/>
                <a:cs typeface="Courier"/>
                <a:sym typeface="Courier"/>
              </a:rPr>
              <a:t>containerPort</a:t>
            </a:r>
            <a:r>
              <a:rPr lang="en-US" sz="1400">
                <a:solidFill>
                  <a:srgbClr val="4D2F2D"/>
                </a:solidFill>
                <a:latin typeface="Courier"/>
                <a:ea typeface="Courier"/>
                <a:cs typeface="Courier"/>
                <a:sym typeface="Courier"/>
              </a:rPr>
              <a:t>":</a:t>
            </a:r>
            <a:r>
              <a:rPr lang="en-US" sz="1400">
                <a:solidFill>
                  <a:srgbClr val="B12513"/>
                </a:solidFill>
                <a:latin typeface="Courier"/>
                <a:ea typeface="Courier"/>
                <a:cs typeface="Courier"/>
                <a:sym typeface="Courier"/>
              </a:rPr>
              <a:t>80</a:t>
            </a:r>
            <a:r>
              <a:rPr lang="en-US" sz="1400">
                <a:solidFill>
                  <a:srgbClr val="C020BF"/>
                </a:solidFill>
                <a:latin typeface="Courier"/>
                <a:ea typeface="Courier"/>
                <a:cs typeface="Courier"/>
                <a:sym typeface="Courier"/>
              </a:rPr>
              <a:t>}]}]}</a:t>
            </a:r>
            <a:endParaRPr sz="1400">
              <a:solidFill>
                <a:srgbClr val="B7650A"/>
              </a:solidFill>
              <a:latin typeface="Courier"/>
              <a:ea typeface="Courier"/>
              <a:cs typeface="Courier"/>
              <a:sym typeface="Courier"/>
            </a:endParaRPr>
          </a:p>
          <a:p>
            <a:pPr indent="0" lvl="0" marL="0" marR="0" rtl="0" algn="l">
              <a:spcBef>
                <a:spcPts val="0"/>
              </a:spcBef>
              <a:spcAft>
                <a:spcPts val="0"/>
              </a:spcAft>
              <a:buNone/>
            </a:pPr>
            <a:r>
              <a:rPr lang="en-US" sz="1400">
                <a:solidFill>
                  <a:srgbClr val="C020BF"/>
                </a:solidFill>
                <a:latin typeface="Courier"/>
                <a:ea typeface="Courier"/>
                <a:cs typeface="Courier"/>
                <a:sym typeface="Courier"/>
              </a:rPr>
              <a:t>}</a:t>
            </a:r>
            <a:endParaRPr sz="1400">
              <a:solidFill>
                <a:srgbClr val="C020BF"/>
              </a:solidFill>
              <a:latin typeface="Courier"/>
              <a:ea typeface="Courier"/>
              <a:cs typeface="Courier"/>
              <a:sym typeface="Courier"/>
            </a:endParaRPr>
          </a:p>
        </p:txBody>
      </p:sp>
      <p:sp>
        <p:nvSpPr>
          <p:cNvPr id="170" name="Google Shape;170;p7"/>
          <p:cNvSpPr txBox="1"/>
          <p:nvPr/>
        </p:nvSpPr>
        <p:spPr>
          <a:xfrm>
            <a:off x="4734046" y="3188680"/>
            <a:ext cx="42263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 Delete this pod, it </a:t>
            </a:r>
            <a:r>
              <a:rPr b="1" i="1" lang="en-US" sz="1400">
                <a:solidFill>
                  <a:schemeClr val="dk1"/>
                </a:solidFill>
                <a:latin typeface="Calibri"/>
                <a:ea typeface="Calibri"/>
                <a:cs typeface="Calibri"/>
                <a:sym typeface="Calibri"/>
              </a:rPr>
              <a:t>won’t</a:t>
            </a:r>
            <a:r>
              <a:rPr i="1" lang="en-US" sz="1400">
                <a:solidFill>
                  <a:schemeClr val="dk1"/>
                </a:solidFill>
                <a:latin typeface="Calibri"/>
                <a:ea typeface="Calibri"/>
                <a:cs typeface="Calibri"/>
                <a:sym typeface="Calibri"/>
              </a:rPr>
              <a:t> get re-created automatically</a:t>
            </a:r>
            <a:endParaRPr/>
          </a:p>
        </p:txBody>
      </p:sp>
      <p:pic>
        <p:nvPicPr>
          <p:cNvPr id="171" name="Google Shape;171;p7"/>
          <p:cNvPicPr preferRelativeResize="0"/>
          <p:nvPr/>
        </p:nvPicPr>
        <p:blipFill rotWithShape="1">
          <a:blip r:embed="rId5">
            <a:alphaModFix/>
          </a:blip>
          <a:srcRect b="0" l="0" r="0" t="0"/>
          <a:stretch/>
        </p:blipFill>
        <p:spPr>
          <a:xfrm>
            <a:off x="577851" y="3814289"/>
            <a:ext cx="10972800" cy="232096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cxnSp>
        <p:nvCxnSpPr>
          <p:cNvPr id="965" name="Google Shape;965;p7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66" name="Google Shape;966;p7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67" name="Google Shape;967;p7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68" name="Google Shape;968;p7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69" name="Google Shape;969;p7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70" name="Google Shape;970;p7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71" name="Google Shape;971;p75"/>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Pod Priority and pre-emption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cxnSp>
        <p:nvCxnSpPr>
          <p:cNvPr id="976" name="Google Shape;976;p7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77" name="Google Shape;977;p7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78" name="Google Shape;978;p7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79" name="Google Shape;979;p7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980" name="Google Shape;980;p7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981" name="Google Shape;981;p7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82" name="Google Shape;982;p76"/>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Pod Priority</a:t>
            </a:r>
            <a:endParaRPr/>
          </a:p>
        </p:txBody>
      </p:sp>
      <p:sp>
        <p:nvSpPr>
          <p:cNvPr id="983" name="Google Shape;983;p76"/>
          <p:cNvSpPr txBox="1"/>
          <p:nvPr/>
        </p:nvSpPr>
        <p:spPr>
          <a:xfrm>
            <a:off x="1079501" y="2027238"/>
            <a:ext cx="10187214" cy="257651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4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Pods can have priority. Priority indicates the importance of a Pod relative to other Pods. </a:t>
            </a:r>
            <a:r>
              <a:rPr b="1" lang="en-US" sz="2800">
                <a:solidFill>
                  <a:schemeClr val="dk1"/>
                </a:solidFill>
                <a:latin typeface="Calibri"/>
                <a:ea typeface="Calibri"/>
                <a:cs typeface="Calibri"/>
                <a:sym typeface="Calibri"/>
              </a:rPr>
              <a:t>If a Pod cannot be scheduled, the scheduler tries to pre-empt (evict) lower priority Pods to make scheduling of the pending Pod possible.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77"/>
          <p:cNvSpPr txBox="1"/>
          <p:nvPr/>
        </p:nvSpPr>
        <p:spPr>
          <a:xfrm>
            <a:off x="1346200" y="1710391"/>
            <a:ext cx="88442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000">
                <a:solidFill>
                  <a:schemeClr val="dk1"/>
                </a:solidFill>
                <a:latin typeface="Arial"/>
                <a:ea typeface="Arial"/>
                <a:cs typeface="Arial"/>
                <a:sym typeface="Arial"/>
              </a:rPr>
              <a:t>Set the priority for pod scheduling but cannot ask never to kill a pod </a:t>
            </a:r>
            <a:endParaRPr b="1" sz="2000">
              <a:solidFill>
                <a:schemeClr val="dk1"/>
              </a:solidFill>
              <a:latin typeface="Arial"/>
              <a:ea typeface="Arial"/>
              <a:cs typeface="Arial"/>
              <a:sym typeface="Arial"/>
            </a:endParaRPr>
          </a:p>
        </p:txBody>
      </p:sp>
      <p:pic>
        <p:nvPicPr>
          <p:cNvPr descr="Screen Shot 2018-08-08 at 2.13.20 AM.png" id="989" name="Google Shape;989;p77"/>
          <p:cNvPicPr preferRelativeResize="0"/>
          <p:nvPr/>
        </p:nvPicPr>
        <p:blipFill rotWithShape="1">
          <a:blip r:embed="rId3">
            <a:alphaModFix/>
          </a:blip>
          <a:srcRect b="0" l="0" r="0" t="0"/>
          <a:stretch/>
        </p:blipFill>
        <p:spPr>
          <a:xfrm>
            <a:off x="1524001" y="3448352"/>
            <a:ext cx="6483047" cy="2302858"/>
          </a:xfrm>
          <a:prstGeom prst="rect">
            <a:avLst/>
          </a:prstGeom>
          <a:noFill/>
          <a:ln>
            <a:noFill/>
          </a:ln>
        </p:spPr>
      </p:pic>
      <p:pic>
        <p:nvPicPr>
          <p:cNvPr descr="Screen Shot 2018-08-08 at 2.13.13 AM.png" id="990" name="Google Shape;990;p77"/>
          <p:cNvPicPr preferRelativeResize="0"/>
          <p:nvPr/>
        </p:nvPicPr>
        <p:blipFill rotWithShape="1">
          <a:blip r:embed="rId4">
            <a:alphaModFix/>
          </a:blip>
          <a:srcRect b="0" l="0" r="0" t="0"/>
          <a:stretch/>
        </p:blipFill>
        <p:spPr>
          <a:xfrm>
            <a:off x="4119867" y="2417418"/>
            <a:ext cx="6325809" cy="2061868"/>
          </a:xfrm>
          <a:prstGeom prst="rect">
            <a:avLst/>
          </a:prstGeom>
          <a:noFill/>
          <a:ln>
            <a:noFill/>
          </a:ln>
        </p:spPr>
      </p:pic>
      <p:cxnSp>
        <p:nvCxnSpPr>
          <p:cNvPr id="991" name="Google Shape;991;p7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992" name="Google Shape;992;p7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993" name="Google Shape;993;p7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994" name="Google Shape;994;p77"/>
          <p:cNvPicPr preferRelativeResize="0"/>
          <p:nvPr/>
        </p:nvPicPr>
        <p:blipFill rotWithShape="1">
          <a:blip r:embed="rId5">
            <a:alphaModFix/>
          </a:blip>
          <a:srcRect b="0" l="0" r="0" t="0"/>
          <a:stretch/>
        </p:blipFill>
        <p:spPr>
          <a:xfrm>
            <a:off x="247650" y="6273801"/>
            <a:ext cx="542924" cy="542924"/>
          </a:xfrm>
          <a:prstGeom prst="rect">
            <a:avLst/>
          </a:prstGeom>
          <a:noFill/>
          <a:ln>
            <a:noFill/>
          </a:ln>
        </p:spPr>
      </p:pic>
      <p:pic>
        <p:nvPicPr>
          <p:cNvPr id="995" name="Google Shape;995;p77"/>
          <p:cNvPicPr preferRelativeResize="0"/>
          <p:nvPr/>
        </p:nvPicPr>
        <p:blipFill rotWithShape="1">
          <a:blip r:embed="rId6">
            <a:alphaModFix/>
          </a:blip>
          <a:srcRect b="30906" l="0" r="0" t="26736"/>
          <a:stretch/>
        </p:blipFill>
        <p:spPr>
          <a:xfrm>
            <a:off x="9965555" y="6252635"/>
            <a:ext cx="1301160" cy="551155"/>
          </a:xfrm>
          <a:prstGeom prst="rect">
            <a:avLst/>
          </a:prstGeom>
          <a:noFill/>
          <a:ln>
            <a:noFill/>
          </a:ln>
        </p:spPr>
      </p:pic>
      <p:sp>
        <p:nvSpPr>
          <p:cNvPr id="996" name="Google Shape;996;p7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997" name="Google Shape;997;p77"/>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Pod Priority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cxnSp>
        <p:nvCxnSpPr>
          <p:cNvPr id="1002" name="Google Shape;1002;p7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03" name="Google Shape;1003;p7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04" name="Google Shape;1004;p7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05" name="Google Shape;1005;p7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06" name="Google Shape;1006;p7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07" name="Google Shape;1007;p7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08" name="Google Shape;1008;p78"/>
          <p:cNvSpPr txBox="1"/>
          <p:nvPr/>
        </p:nvSpPr>
        <p:spPr>
          <a:xfrm>
            <a:off x="647700" y="21939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Pod Pre-emption</a:t>
            </a:r>
            <a:endParaRPr/>
          </a:p>
        </p:txBody>
      </p:sp>
      <p:sp>
        <p:nvSpPr>
          <p:cNvPr id="1009" name="Google Shape;1009;p78"/>
          <p:cNvSpPr txBox="1"/>
          <p:nvPr/>
        </p:nvSpPr>
        <p:spPr>
          <a:xfrm>
            <a:off x="558800" y="1690687"/>
            <a:ext cx="11074399" cy="416367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When Pods are created, they go to a queue and wait to be scheduled. The scheduler picks a Pod from the queue and tries to schedule it on a Node. If no Node is found that satisfies all the specified requirements of the Pod, pre-emption logic is triggered for the pending Pod.</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cxnSp>
        <p:nvCxnSpPr>
          <p:cNvPr id="1014" name="Google Shape;1014;p7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15" name="Google Shape;1015;p7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16" name="Google Shape;1016;p7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17" name="Google Shape;1017;p7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18" name="Google Shape;1018;p7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19" name="Google Shape;1019;p7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20" name="Google Shape;1020;p79"/>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Node Taints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cxnSp>
        <p:nvCxnSpPr>
          <p:cNvPr id="1025" name="Google Shape;1025;p8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26" name="Google Shape;1026;p8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27" name="Google Shape;1027;p8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28" name="Google Shape;1028;p80"/>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29" name="Google Shape;1029;p80"/>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30" name="Google Shape;1030;p8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31" name="Google Shape;1031;p80"/>
          <p:cNvSpPr txBox="1"/>
          <p:nvPr/>
        </p:nvSpPr>
        <p:spPr>
          <a:xfrm>
            <a:off x="655870" y="18097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Node taints</a:t>
            </a:r>
            <a:endParaRPr/>
          </a:p>
        </p:txBody>
      </p:sp>
      <p:sp>
        <p:nvSpPr>
          <p:cNvPr id="1032" name="Google Shape;1032;p80"/>
          <p:cNvSpPr txBox="1"/>
          <p:nvPr/>
        </p:nvSpPr>
        <p:spPr>
          <a:xfrm>
            <a:off x="1311741" y="1690687"/>
            <a:ext cx="9203859" cy="416368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30000"/>
              </a:lnSpc>
              <a:spcBef>
                <a:spcPts val="0"/>
              </a:spcBef>
              <a:spcAft>
                <a:spcPts val="0"/>
              </a:spcAft>
              <a:buClr>
                <a:schemeClr val="dk1"/>
              </a:buClr>
              <a:buSzPts val="2590"/>
              <a:buFont typeface="Arial"/>
              <a:buChar char="•"/>
            </a:pPr>
            <a:r>
              <a:rPr lang="en-US" sz="2590">
                <a:solidFill>
                  <a:schemeClr val="dk1"/>
                </a:solidFill>
                <a:latin typeface="Calibri"/>
                <a:ea typeface="Calibri"/>
                <a:cs typeface="Calibri"/>
                <a:sym typeface="Calibri"/>
              </a:rPr>
              <a:t>Node Taints is a property of pods that repel them to a set of nodes</a:t>
            </a:r>
            <a:endParaRPr/>
          </a:p>
          <a:p>
            <a:pPr indent="-64135" lvl="0" marL="228600" marR="0" rtl="0" algn="l">
              <a:lnSpc>
                <a:spcPct val="130000"/>
              </a:lnSpc>
              <a:spcBef>
                <a:spcPts val="1000"/>
              </a:spcBef>
              <a:spcAft>
                <a:spcPts val="0"/>
              </a:spcAft>
              <a:buClr>
                <a:schemeClr val="dk1"/>
              </a:buClr>
              <a:buSzPts val="2590"/>
              <a:buFont typeface="Arial"/>
              <a:buNone/>
            </a:pPr>
            <a:r>
              <a:t/>
            </a:r>
            <a:endParaRPr sz="2590">
              <a:solidFill>
                <a:schemeClr val="dk1"/>
              </a:solidFill>
              <a:latin typeface="Calibri"/>
              <a:ea typeface="Calibri"/>
              <a:cs typeface="Calibri"/>
              <a:sym typeface="Calibri"/>
            </a:endParaRPr>
          </a:p>
          <a:p>
            <a:pPr indent="-228600" lvl="0" marL="228600" marR="0" rtl="0" algn="l">
              <a:lnSpc>
                <a:spcPct val="130000"/>
              </a:lnSpc>
              <a:spcBef>
                <a:spcPts val="1000"/>
              </a:spcBef>
              <a:spcAft>
                <a:spcPts val="0"/>
              </a:spcAft>
              <a:buClr>
                <a:schemeClr val="dk1"/>
              </a:buClr>
              <a:buSzPts val="2590"/>
              <a:buFont typeface="Arial"/>
              <a:buChar char="•"/>
            </a:pPr>
            <a:r>
              <a:rPr lang="en-US" sz="2590">
                <a:solidFill>
                  <a:schemeClr val="dk1"/>
                </a:solidFill>
                <a:latin typeface="Calibri"/>
                <a:ea typeface="Calibri"/>
                <a:cs typeface="Calibri"/>
                <a:sym typeface="Calibri"/>
              </a:rPr>
              <a:t>Taints ensure that pods are not scheduled onto inappropriate nodes. One or more taints are applied to a node; this marks that the node should not accept any pods that do not tolerate the taints.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cxnSp>
        <p:nvCxnSpPr>
          <p:cNvPr id="1037" name="Google Shape;1037;p8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38" name="Google Shape;1038;p8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39" name="Google Shape;1039;p8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40" name="Google Shape;1040;p8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41" name="Google Shape;1041;p8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42" name="Google Shape;1042;p8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43" name="Google Shape;1043;p8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Adding and removing a taint to node</a:t>
            </a:r>
            <a:endParaRPr/>
          </a:p>
        </p:txBody>
      </p:sp>
      <p:sp>
        <p:nvSpPr>
          <p:cNvPr id="1044" name="Google Shape;1044;p81"/>
          <p:cNvSpPr txBox="1"/>
          <p:nvPr/>
        </p:nvSpPr>
        <p:spPr>
          <a:xfrm>
            <a:off x="1324441" y="2334615"/>
            <a:ext cx="9203859" cy="33803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Tainting a node named ‘node1’</a:t>
            </a:r>
            <a:endParaRPr/>
          </a:p>
          <a:p>
            <a:pPr indent="0" lvl="1" marL="457200" marR="0" rtl="0" algn="l">
              <a:lnSpc>
                <a:spcPct val="90000"/>
              </a:lnSpc>
              <a:spcBef>
                <a:spcPts val="5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kubectl taint nodes node1 key=value:NoSchedule</a:t>
            </a:r>
            <a:endParaRPr b="1" i="0" sz="24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Taint effect NoSchedule means no Pod will be able to schedule onto node1</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Removing taint of the node  ‘node1’</a:t>
            </a:r>
            <a:endParaRPr/>
          </a:p>
          <a:p>
            <a:pPr indent="0" lvl="1" marL="457200" marR="0" rtl="0" algn="l">
              <a:lnSpc>
                <a:spcPct val="90000"/>
              </a:lnSpc>
              <a:spcBef>
                <a:spcPts val="5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kubectl taint nodes node1 key=value:NoSchedule-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48" name="Shape 1048"/>
        <p:cNvGrpSpPr/>
        <p:nvPr/>
      </p:nvGrpSpPr>
      <p:grpSpPr>
        <a:xfrm>
          <a:off x="0" y="0"/>
          <a:ext cx="0" cy="0"/>
          <a:chOff x="0" y="0"/>
          <a:chExt cx="0" cy="0"/>
        </a:xfrm>
      </p:grpSpPr>
      <p:cxnSp>
        <p:nvCxnSpPr>
          <p:cNvPr id="1049" name="Google Shape;1049;p8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50" name="Google Shape;1050;p8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51" name="Google Shape;1051;p8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52" name="Google Shape;1052;p8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53" name="Google Shape;1053;p8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54" name="Google Shape;1054;p8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55" name="Google Shape;1055;p82"/>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Node role</a:t>
            </a:r>
            <a:endParaRPr/>
          </a:p>
        </p:txBody>
      </p:sp>
      <p:sp>
        <p:nvSpPr>
          <p:cNvPr id="1056" name="Google Shape;1056;p82"/>
          <p:cNvSpPr txBox="1"/>
          <p:nvPr/>
        </p:nvSpPr>
        <p:spPr>
          <a:xfrm>
            <a:off x="918006" y="1941679"/>
            <a:ext cx="9698129" cy="416367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 node role is just a label with the format:</a:t>
            </a:r>
            <a:endParaRPr/>
          </a:p>
          <a:p>
            <a:pPr indent="-228600" lvl="1" marL="685800" marR="0" rtl="0" algn="l">
              <a:lnSpc>
                <a:spcPct val="90000"/>
              </a:lnSpc>
              <a:spcBef>
                <a:spcPts val="500"/>
              </a:spcBef>
              <a:spcAft>
                <a:spcPts val="0"/>
              </a:spcAft>
              <a:buClr>
                <a:schemeClr val="dk1"/>
              </a:buClr>
              <a:buSzPts val="2000"/>
              <a:buFont typeface="Arial"/>
              <a:buChar char="•"/>
            </a:pPr>
            <a:r>
              <a:rPr b="1" i="1" lang="en-US" sz="2000" u="none" cap="none" strike="noStrike">
                <a:solidFill>
                  <a:schemeClr val="dk1"/>
                </a:solidFill>
                <a:latin typeface="Calibri"/>
                <a:ea typeface="Calibri"/>
                <a:cs typeface="Calibri"/>
                <a:sym typeface="Calibri"/>
              </a:rPr>
              <a:t>node-role.kubernetes.io/&lt;role&gt;</a:t>
            </a:r>
            <a:endParaRPr b="0" i="0" sz="20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can be added using </a:t>
            </a:r>
            <a:r>
              <a:rPr b="1" i="1" lang="en-US" sz="2000">
                <a:solidFill>
                  <a:schemeClr val="dk1"/>
                </a:solidFill>
                <a:latin typeface="Calibri"/>
                <a:ea typeface="Calibri"/>
                <a:cs typeface="Calibri"/>
                <a:sym typeface="Calibri"/>
              </a:rPr>
              <a:t>kubectl label</a:t>
            </a:r>
            <a:r>
              <a:rPr lang="en-US" sz="2000">
                <a:solidFill>
                  <a:schemeClr val="dk1"/>
                </a:solidFill>
                <a:latin typeface="Calibri"/>
                <a:ea typeface="Calibri"/>
                <a:cs typeface="Calibri"/>
                <a:sym typeface="Calibri"/>
              </a:rPr>
              <a:t> command</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Adding a role to node</a:t>
            </a:r>
            <a:endParaRPr/>
          </a:p>
          <a:p>
            <a:pPr indent="-228600" lvl="1" marL="685800" marR="0" rtl="0" algn="l">
              <a:lnSpc>
                <a:spcPct val="90000"/>
              </a:lnSpc>
              <a:spcBef>
                <a:spcPts val="500"/>
              </a:spcBef>
              <a:spcAft>
                <a:spcPts val="0"/>
              </a:spcAft>
              <a:buClr>
                <a:schemeClr val="dk1"/>
              </a:buClr>
              <a:buSzPts val="2000"/>
              <a:buFont typeface="Arial"/>
              <a:buChar char="•"/>
            </a:pPr>
            <a:r>
              <a:rPr b="1" i="1" lang="en-US" sz="2000" u="none" cap="none" strike="noStrike">
                <a:solidFill>
                  <a:schemeClr val="dk1"/>
                </a:solidFill>
                <a:latin typeface="Calibri"/>
                <a:ea typeface="Calibri"/>
                <a:cs typeface="Calibri"/>
                <a:sym typeface="Calibri"/>
              </a:rPr>
              <a:t>kubectl label test.node.test.com  node-role.kubernetes.io/worker</a:t>
            </a:r>
            <a:endParaRPr/>
          </a:p>
          <a:p>
            <a:pPr indent="-101600" lvl="1" marL="685800" marR="0" rtl="0" algn="l">
              <a:lnSpc>
                <a:spcPct val="90000"/>
              </a:lnSpc>
              <a:spcBef>
                <a:spcPts val="500"/>
              </a:spcBef>
              <a:spcAft>
                <a:spcPts val="0"/>
              </a:spcAft>
              <a:buClr>
                <a:schemeClr val="dk1"/>
              </a:buClr>
              <a:buSzPts val="2000"/>
              <a:buFont typeface="Arial"/>
              <a:buNone/>
            </a:pPr>
            <a:r>
              <a:t/>
            </a:r>
            <a:endParaRPr b="1" i="1" sz="20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Removing a role from node</a:t>
            </a:r>
            <a:endParaRPr/>
          </a:p>
          <a:p>
            <a:pPr indent="-228600" lvl="1" marL="685800" marR="0" rtl="0" algn="l">
              <a:lnSpc>
                <a:spcPct val="90000"/>
              </a:lnSpc>
              <a:spcBef>
                <a:spcPts val="500"/>
              </a:spcBef>
              <a:spcAft>
                <a:spcPts val="0"/>
              </a:spcAft>
              <a:buClr>
                <a:schemeClr val="dk1"/>
              </a:buClr>
              <a:buSzPts val="2000"/>
              <a:buFont typeface="Arial"/>
              <a:buChar char="•"/>
            </a:pPr>
            <a:r>
              <a:rPr b="1" i="1" lang="en-US" sz="2000" u="none" cap="none" strike="noStrike">
                <a:solidFill>
                  <a:schemeClr val="dk1"/>
                </a:solidFill>
                <a:latin typeface="Calibri"/>
                <a:ea typeface="Calibri"/>
                <a:cs typeface="Calibri"/>
                <a:sym typeface="Calibri"/>
              </a:rPr>
              <a:t>kubectl label test.node.test.com  node-role.kubernetes.io/worker-</a:t>
            </a:r>
            <a:endParaRPr/>
          </a:p>
          <a:p>
            <a:pPr indent="-101600" lvl="0" marL="228600" marR="0" rtl="0" algn="l">
              <a:lnSpc>
                <a:spcPct val="90000"/>
              </a:lnSpc>
              <a:spcBef>
                <a:spcPts val="1000"/>
              </a:spcBef>
              <a:spcAft>
                <a:spcPts val="0"/>
              </a:spcAft>
              <a:buClr>
                <a:schemeClr val="dk1"/>
              </a:buClr>
              <a:buSzPts val="2000"/>
              <a:buFont typeface="Arial"/>
              <a:buNone/>
            </a:pPr>
            <a:r>
              <a:t/>
            </a:r>
            <a:endParaRPr b="1" i="1" sz="2000">
              <a:solidFill>
                <a:schemeClr val="dk1"/>
              </a:solidFill>
              <a:latin typeface="Calibri"/>
              <a:ea typeface="Calibri"/>
              <a:cs typeface="Calibri"/>
              <a:sym typeface="Calibri"/>
            </a:endParaRPr>
          </a:p>
        </p:txBody>
      </p:sp>
      <p:sp>
        <p:nvSpPr>
          <p:cNvPr id="1057" name="Google Shape;1057;p82"/>
          <p:cNvSpPr/>
          <p:nvPr/>
        </p:nvSpPr>
        <p:spPr>
          <a:xfrm>
            <a:off x="6764800" y="2723863"/>
            <a:ext cx="521559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dk1"/>
                </a:solidFill>
                <a:latin typeface="Calibri"/>
                <a:ea typeface="Calibri"/>
                <a:cs typeface="Calibri"/>
                <a:sym typeface="Calibri"/>
              </a:rPr>
              <a:t>Recall how to add a label:</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kubectl label nodes &lt;node-name&gt; &lt;label-key&gt;=&lt;label-value&gt;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cxnSp>
        <p:nvCxnSpPr>
          <p:cNvPr id="1062" name="Google Shape;1062;p8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63" name="Google Shape;1063;p8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64" name="Google Shape;1064;p8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65" name="Google Shape;1065;p8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66" name="Google Shape;1066;p8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67" name="Google Shape;1067;p8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68" name="Google Shape;1068;p83"/>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Resource quotas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cxnSp>
        <p:nvCxnSpPr>
          <p:cNvPr id="1073" name="Google Shape;1073;p8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74" name="Google Shape;1074;p8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75" name="Google Shape;1075;p8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76" name="Google Shape;1076;p8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077" name="Google Shape;1077;p8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078" name="Google Shape;1078;p8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79" name="Google Shape;1079;p84"/>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Resource Quotas</a:t>
            </a:r>
            <a:endParaRPr/>
          </a:p>
        </p:txBody>
      </p:sp>
      <p:sp>
        <p:nvSpPr>
          <p:cNvPr id="1080" name="Google Shape;1080;p84"/>
          <p:cNvSpPr txBox="1"/>
          <p:nvPr/>
        </p:nvSpPr>
        <p:spPr>
          <a:xfrm>
            <a:off x="1311741" y="1690687"/>
            <a:ext cx="9203859" cy="416367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When several users or teams share a cluster with a fixed number of nodes, there is a concern that one team could use more than its fair share of resources.</a:t>
            </a:r>
            <a:endParaRPr/>
          </a:p>
          <a:p>
            <a:pPr indent="-228600" lvl="0" marL="228600" marR="0" rtl="0" algn="l">
              <a:lnSpc>
                <a:spcPct val="15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Resource quotas are a tool for administrators to address this concern.</a:t>
            </a:r>
            <a:endParaRPr/>
          </a:p>
          <a:p>
            <a:pPr indent="-228600" lvl="0" marL="228600" marR="0" rtl="0" algn="l">
              <a:lnSpc>
                <a:spcPct val="150000"/>
              </a:lnSpc>
              <a:spcBef>
                <a:spcPts val="10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 is defined by “</a:t>
            </a:r>
            <a:r>
              <a:rPr b="1" lang="en-US" sz="2400">
                <a:solidFill>
                  <a:schemeClr val="dk1"/>
                </a:solidFill>
                <a:latin typeface="Calibri"/>
                <a:ea typeface="Calibri"/>
                <a:cs typeface="Calibri"/>
                <a:sym typeface="Calibri"/>
              </a:rPr>
              <a:t>ResourceQuota</a:t>
            </a:r>
            <a:r>
              <a:rPr lang="en-US" sz="2400">
                <a:solidFill>
                  <a:schemeClr val="dk1"/>
                </a:solidFill>
                <a:latin typeface="Calibri"/>
                <a:ea typeface="Calibri"/>
                <a:cs typeface="Calibri"/>
                <a:sym typeface="Calibri"/>
              </a:rPr>
              <a:t>” object. It provides constraints that </a:t>
            </a:r>
            <a:r>
              <a:rPr b="1" lang="en-US" sz="2400">
                <a:solidFill>
                  <a:schemeClr val="dk1"/>
                </a:solidFill>
                <a:latin typeface="Calibri"/>
                <a:ea typeface="Calibri"/>
                <a:cs typeface="Calibri"/>
                <a:sym typeface="Calibri"/>
              </a:rPr>
              <a:t>limit aggregate resource consumption per namespace.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cxnSp>
        <p:nvCxnSpPr>
          <p:cNvPr id="176" name="Google Shape;176;p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77" name="Google Shape;177;p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78" name="Google Shape;178;p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79" name="Google Shape;179;p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80" name="Google Shape;180;p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81" name="Google Shape;181;p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82" name="Google Shape;182;p8"/>
          <p:cNvSpPr txBox="1"/>
          <p:nvPr/>
        </p:nvSpPr>
        <p:spPr>
          <a:xfrm>
            <a:off x="751114" y="2402803"/>
            <a:ext cx="1125331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Controllers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cxnSp>
        <p:nvCxnSpPr>
          <p:cNvPr id="1085" name="Google Shape;1085;p8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86" name="Google Shape;1086;p8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87" name="Google Shape;1087;p8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88" name="Google Shape;1088;p8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sp>
        <p:nvSpPr>
          <p:cNvPr id="1089" name="Google Shape;1089;p8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090" name="Google Shape;1090;p85"/>
          <p:cNvSpPr txBox="1"/>
          <p:nvPr/>
        </p:nvSpPr>
        <p:spPr>
          <a:xfrm>
            <a:off x="339090" y="-150813"/>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Compute Resource Quotas</a:t>
            </a:r>
            <a:endParaRPr/>
          </a:p>
        </p:txBody>
      </p:sp>
      <p:pic>
        <p:nvPicPr>
          <p:cNvPr id="1091" name="Google Shape;1091;p85"/>
          <p:cNvPicPr preferRelativeResize="0"/>
          <p:nvPr/>
        </p:nvPicPr>
        <p:blipFill rotWithShape="1">
          <a:blip r:embed="rId4">
            <a:alphaModFix/>
          </a:blip>
          <a:srcRect b="0" l="0" r="0" t="0"/>
          <a:stretch/>
        </p:blipFill>
        <p:spPr>
          <a:xfrm>
            <a:off x="678522" y="1174750"/>
            <a:ext cx="10742190" cy="439166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cxnSp>
        <p:nvCxnSpPr>
          <p:cNvPr id="1096" name="Google Shape;1096;p8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097" name="Google Shape;1097;p8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098" name="Google Shape;1098;p8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099" name="Google Shape;1099;p8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00" name="Google Shape;1100;p8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01" name="Google Shape;1101;p8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02" name="Google Shape;1102;p86"/>
          <p:cNvSpPr txBox="1"/>
          <p:nvPr/>
        </p:nvSpPr>
        <p:spPr>
          <a:xfrm>
            <a:off x="407670" y="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Storage Resource Quotas</a:t>
            </a:r>
            <a:endParaRPr/>
          </a:p>
        </p:txBody>
      </p:sp>
      <p:pic>
        <p:nvPicPr>
          <p:cNvPr id="1103" name="Google Shape;1103;p86"/>
          <p:cNvPicPr preferRelativeResize="0"/>
          <p:nvPr/>
        </p:nvPicPr>
        <p:blipFill rotWithShape="1">
          <a:blip r:embed="rId5">
            <a:alphaModFix/>
          </a:blip>
          <a:srcRect b="0" l="0" r="0" t="0"/>
          <a:stretch/>
        </p:blipFill>
        <p:spPr>
          <a:xfrm>
            <a:off x="1876424" y="1031818"/>
            <a:ext cx="7759066" cy="495623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pic>
        <p:nvPicPr>
          <p:cNvPr id="1108" name="Google Shape;1108;p87"/>
          <p:cNvPicPr preferRelativeResize="0"/>
          <p:nvPr/>
        </p:nvPicPr>
        <p:blipFill rotWithShape="1">
          <a:blip r:embed="rId3">
            <a:alphaModFix/>
          </a:blip>
          <a:srcRect b="0" l="0" r="0" t="0"/>
          <a:stretch/>
        </p:blipFill>
        <p:spPr>
          <a:xfrm>
            <a:off x="3514722" y="1222658"/>
            <a:ext cx="4097658" cy="4927477"/>
          </a:xfrm>
          <a:prstGeom prst="rect">
            <a:avLst/>
          </a:prstGeom>
          <a:noFill/>
          <a:ln>
            <a:noFill/>
          </a:ln>
        </p:spPr>
      </p:pic>
      <p:cxnSp>
        <p:nvCxnSpPr>
          <p:cNvPr id="1109" name="Google Shape;1109;p8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10" name="Google Shape;1110;p8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11" name="Google Shape;1111;p8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12" name="Google Shape;1112;p87"/>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1113" name="Google Shape;1113;p87"/>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1114" name="Google Shape;1114;p8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15" name="Google Shape;1115;p87"/>
          <p:cNvSpPr txBox="1"/>
          <p:nvPr/>
        </p:nvSpPr>
        <p:spPr>
          <a:xfrm>
            <a:off x="247650" y="-6212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Object Count Quotas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cxnSp>
        <p:nvCxnSpPr>
          <p:cNvPr id="1120" name="Google Shape;1120;p8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21" name="Google Shape;1121;p8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22" name="Google Shape;1122;p8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23" name="Google Shape;1123;p8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24" name="Google Shape;1124;p8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25" name="Google Shape;1125;p8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26" name="Google Shape;1126;p88"/>
          <p:cNvSpPr txBox="1"/>
          <p:nvPr/>
        </p:nvSpPr>
        <p:spPr>
          <a:xfrm>
            <a:off x="519112" y="24020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Resource Quotas Example</a:t>
            </a:r>
            <a:endParaRPr/>
          </a:p>
        </p:txBody>
      </p:sp>
      <p:sp>
        <p:nvSpPr>
          <p:cNvPr id="1127" name="Google Shape;1127;p88"/>
          <p:cNvSpPr txBox="1"/>
          <p:nvPr/>
        </p:nvSpPr>
        <p:spPr>
          <a:xfrm>
            <a:off x="790574" y="1711497"/>
            <a:ext cx="19768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cpu_memory_quota.yml</a:t>
            </a:r>
            <a:endParaRPr sz="1400">
              <a:solidFill>
                <a:schemeClr val="dk1"/>
              </a:solidFill>
              <a:latin typeface="Calibri"/>
              <a:ea typeface="Calibri"/>
              <a:cs typeface="Calibri"/>
              <a:sym typeface="Calibri"/>
            </a:endParaRPr>
          </a:p>
        </p:txBody>
      </p:sp>
      <p:sp>
        <p:nvSpPr>
          <p:cNvPr id="1128" name="Google Shape;1128;p88"/>
          <p:cNvSpPr/>
          <p:nvPr/>
        </p:nvSpPr>
        <p:spPr>
          <a:xfrm>
            <a:off x="5410200" y="2406709"/>
            <a:ext cx="3962398" cy="246221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A3AF"/>
                </a:solidFill>
                <a:latin typeface="Courier"/>
                <a:ea typeface="Courier"/>
                <a:cs typeface="Courier"/>
                <a:sym typeface="Courier"/>
              </a:rPr>
              <a:t>apiVersion</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v1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kind</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ResourceQuota</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metadata</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compute-resources</a:t>
            </a: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hard</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pods</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"4"</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requests.cpu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requests.memory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1Gi</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limits.cpu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"2"</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limits.memory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2Gi</a:t>
            </a:r>
            <a:endParaRPr sz="1400">
              <a:solidFill>
                <a:srgbClr val="00A3AF"/>
              </a:solidFill>
              <a:latin typeface="Courier"/>
              <a:ea typeface="Courier"/>
              <a:cs typeface="Courier"/>
              <a:sym typeface="Courier"/>
            </a:endParaRPr>
          </a:p>
        </p:txBody>
      </p:sp>
      <p:sp>
        <p:nvSpPr>
          <p:cNvPr id="1129" name="Google Shape;1129;p88"/>
          <p:cNvSpPr/>
          <p:nvPr/>
        </p:nvSpPr>
        <p:spPr>
          <a:xfrm>
            <a:off x="790574" y="2160921"/>
            <a:ext cx="3828318" cy="310854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A3AF"/>
                </a:solidFill>
                <a:latin typeface="Courier"/>
                <a:ea typeface="Courier"/>
                <a:cs typeface="Courier"/>
                <a:sym typeface="Courier"/>
              </a:rPr>
              <a:t>  apiVersion</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v1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kind</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ResourceQuota</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metadata</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pods-medium</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hard</a:t>
            </a:r>
            <a:r>
              <a:rPr lang="en-US" sz="1400">
                <a:solidFill>
                  <a:srgbClr val="C020BF"/>
                </a:solidFill>
                <a:latin typeface="Courier"/>
                <a:ea typeface="Courier"/>
                <a:cs typeface="Courier"/>
                <a:sym typeface="Courier"/>
              </a:rPr>
              <a: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"10"</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20Gi</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pods</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"10"</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scopeSelector</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matchExpressions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operator</a:t>
            </a:r>
            <a:r>
              <a:rPr lang="en-US" sz="1400">
                <a:solidFill>
                  <a:srgbClr val="C020BF"/>
                </a:solidFill>
                <a:latin typeface="Courier"/>
                <a:ea typeface="Courier"/>
                <a:cs typeface="Courier"/>
                <a:sym typeface="Courier"/>
              </a:rPr>
              <a:t> :</a:t>
            </a:r>
            <a:r>
              <a:rPr lang="en-US" sz="1400">
                <a:solidFill>
                  <a:srgbClr val="4D2F2D"/>
                </a:solidFill>
                <a:latin typeface="Courier"/>
                <a:ea typeface="Courier"/>
                <a:cs typeface="Courier"/>
                <a:sym typeface="Courier"/>
              </a:rPr>
              <a:t> In</a:t>
            </a: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scopeName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PriorityClass</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values</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C020BF"/>
                </a:solidFill>
                <a:latin typeface="Courier"/>
                <a:ea typeface="Courier"/>
                <a:cs typeface="Courier"/>
                <a:sym typeface="Courier"/>
              </a:rPr>
              <a:t>[</a:t>
            </a:r>
            <a:r>
              <a:rPr lang="en-US" sz="1400">
                <a:solidFill>
                  <a:srgbClr val="B12513"/>
                </a:solidFill>
                <a:latin typeface="Courier"/>
                <a:ea typeface="Courier"/>
                <a:cs typeface="Courier"/>
                <a:sym typeface="Courier"/>
              </a:rPr>
              <a:t>"medium"</a:t>
            </a:r>
            <a:r>
              <a:rPr lang="en-US" sz="1400">
                <a:solidFill>
                  <a:srgbClr val="C020BF"/>
                </a:solidFill>
                <a:latin typeface="Courier"/>
                <a:ea typeface="Courier"/>
                <a:cs typeface="Courier"/>
                <a:sym typeface="Courier"/>
              </a:rPr>
              <a:t>]</a:t>
            </a:r>
            <a:endParaRPr sz="1400">
              <a:solidFill>
                <a:srgbClr val="4D2F2D"/>
              </a:solidFill>
              <a:latin typeface="Courier"/>
              <a:ea typeface="Courier"/>
              <a:cs typeface="Courier"/>
              <a:sym typeface="Courier"/>
            </a:endParaRPr>
          </a:p>
        </p:txBody>
      </p:sp>
      <p:sp>
        <p:nvSpPr>
          <p:cNvPr id="1130" name="Google Shape;1130;p88"/>
          <p:cNvSpPr txBox="1"/>
          <p:nvPr/>
        </p:nvSpPr>
        <p:spPr>
          <a:xfrm>
            <a:off x="5410200" y="1970729"/>
            <a:ext cx="16567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compute_quota.yml</a:t>
            </a:r>
            <a:endParaRPr sz="14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cxnSp>
        <p:nvCxnSpPr>
          <p:cNvPr id="1135" name="Google Shape;1135;p8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36" name="Google Shape;1136;p8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37" name="Google Shape;1137;p8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38" name="Google Shape;1138;p8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39" name="Google Shape;1139;p8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40" name="Google Shape;1140;p8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41" name="Google Shape;1141;p89"/>
          <p:cNvSpPr txBox="1"/>
          <p:nvPr/>
        </p:nvSpPr>
        <p:spPr>
          <a:xfrm>
            <a:off x="519112" y="15549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Kubernetes: Limit Resource by Pods</a:t>
            </a:r>
            <a:endParaRPr/>
          </a:p>
        </p:txBody>
      </p:sp>
      <p:sp>
        <p:nvSpPr>
          <p:cNvPr id="1142" name="Google Shape;1142;p89"/>
          <p:cNvSpPr txBox="1"/>
          <p:nvPr/>
        </p:nvSpPr>
        <p:spPr>
          <a:xfrm>
            <a:off x="2128302" y="2292426"/>
            <a:ext cx="9406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pod.yml</a:t>
            </a:r>
            <a:endParaRPr sz="1800">
              <a:solidFill>
                <a:schemeClr val="dk1"/>
              </a:solidFill>
              <a:latin typeface="Calibri"/>
              <a:ea typeface="Calibri"/>
              <a:cs typeface="Calibri"/>
              <a:sym typeface="Calibri"/>
            </a:endParaRPr>
          </a:p>
        </p:txBody>
      </p:sp>
      <p:sp>
        <p:nvSpPr>
          <p:cNvPr id="1143" name="Google Shape;1143;p89"/>
          <p:cNvSpPr/>
          <p:nvPr/>
        </p:nvSpPr>
        <p:spPr>
          <a:xfrm>
            <a:off x="3395660" y="1238508"/>
            <a:ext cx="3907817" cy="483209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A3AF"/>
                </a:solidFill>
                <a:latin typeface="Courier"/>
                <a:ea typeface="Courier"/>
                <a:cs typeface="Courier"/>
                <a:sym typeface="Courier"/>
              </a:rPr>
              <a:t>apiVersion</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v1</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kind</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Pod</a:t>
            </a:r>
            <a:endParaRPr/>
          </a:p>
          <a:p>
            <a:pPr indent="0" lvl="0" marL="0" marR="0" rtl="0" algn="l">
              <a:spcBef>
                <a:spcPts val="0"/>
              </a:spcBef>
              <a:spcAft>
                <a:spcPts val="0"/>
              </a:spcAft>
              <a:buNone/>
            </a:pPr>
            <a:r>
              <a:rPr lang="en-US" sz="1400">
                <a:solidFill>
                  <a:srgbClr val="00A3AF"/>
                </a:solidFill>
                <a:latin typeface="Courier"/>
                <a:ea typeface="Courier"/>
                <a:cs typeface="Courier"/>
                <a:sym typeface="Courier"/>
              </a:rPr>
              <a:t>spec</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containers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db</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a:t>
            </a:r>
            <a:endParaRPr sz="1400">
              <a:solidFill>
                <a:srgbClr val="B12513"/>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resources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requests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"64Mi"</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"250m"</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limits</a:t>
            </a:r>
            <a:r>
              <a:rPr lang="en-US" sz="1400">
                <a:solidFill>
                  <a:srgbClr val="C020BF"/>
                </a:solidFill>
                <a:latin typeface="Courier"/>
                <a:ea typeface="Courier"/>
                <a:cs typeface="Courier"/>
                <a:sym typeface="Courier"/>
              </a:rPr>
              <a: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"128Mi"</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"500m"</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B7650A"/>
                </a:solidFill>
                <a:latin typeface="Courier"/>
                <a:ea typeface="Courier"/>
                <a:cs typeface="Courier"/>
                <a:sym typeface="Courier"/>
              </a:rPr>
              <a:t>- </a:t>
            </a:r>
            <a:r>
              <a:rPr lang="en-US" sz="1400">
                <a:solidFill>
                  <a:srgbClr val="00A3AF"/>
                </a:solidFill>
                <a:latin typeface="Courier"/>
                <a:ea typeface="Courier"/>
                <a:cs typeface="Courier"/>
                <a:sym typeface="Courier"/>
              </a:rPr>
              <a:t>name</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wp</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resources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requests</a:t>
            </a:r>
            <a:r>
              <a:rPr lang="en-US" sz="1400">
                <a:solidFill>
                  <a:srgbClr val="C020BF"/>
                </a:solidFill>
                <a:latin typeface="Courier"/>
                <a:ea typeface="Courier"/>
                <a:cs typeface="Courier"/>
                <a:sym typeface="Courier"/>
              </a:rPr>
              <a:t>:</a:t>
            </a:r>
            <a:endParaRPr sz="1400">
              <a:solidFill>
                <a:srgbClr val="00A3AF"/>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"64Mi"</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"250m"</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limits</a:t>
            </a:r>
            <a:r>
              <a:rPr lang="en-US" sz="1400">
                <a:solidFill>
                  <a:srgbClr val="C020BF"/>
                </a:solidFill>
                <a:latin typeface="Courier"/>
                <a:ea typeface="Courier"/>
                <a:cs typeface="Courier"/>
                <a:sym typeface="Courier"/>
              </a:rPr>
              <a:t>:</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memory</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"128Mi"</a:t>
            </a:r>
            <a:endParaRPr sz="1400">
              <a:solidFill>
                <a:srgbClr val="4D2F2D"/>
              </a:solidFill>
              <a:latin typeface="Courier"/>
              <a:ea typeface="Courier"/>
              <a:cs typeface="Courier"/>
              <a:sym typeface="Courier"/>
            </a:endParaRPr>
          </a:p>
          <a:p>
            <a:pPr indent="0" lvl="0" marL="0" marR="0" rtl="0" algn="l">
              <a:spcBef>
                <a:spcPts val="0"/>
              </a:spcBef>
              <a:spcAft>
                <a:spcPts val="0"/>
              </a:spcAft>
              <a:buNone/>
            </a:pPr>
            <a:r>
              <a:rPr lang="en-US" sz="1400">
                <a:solidFill>
                  <a:srgbClr val="4D2F2D"/>
                </a:solidFill>
                <a:latin typeface="Courier"/>
                <a:ea typeface="Courier"/>
                <a:cs typeface="Courier"/>
                <a:sym typeface="Courier"/>
              </a:rPr>
              <a:t>        </a:t>
            </a:r>
            <a:r>
              <a:rPr lang="en-US" sz="1400">
                <a:solidFill>
                  <a:srgbClr val="00A3AF"/>
                </a:solidFill>
                <a:latin typeface="Courier"/>
                <a:ea typeface="Courier"/>
                <a:cs typeface="Courier"/>
                <a:sym typeface="Courier"/>
              </a:rPr>
              <a:t>cpu</a:t>
            </a:r>
            <a:r>
              <a:rPr lang="en-US" sz="1400">
                <a:solidFill>
                  <a:srgbClr val="C020BF"/>
                </a:solidFill>
                <a:latin typeface="Courier"/>
                <a:ea typeface="Courier"/>
                <a:cs typeface="Courier"/>
                <a:sym typeface="Courier"/>
              </a:rPr>
              <a:t>:</a:t>
            </a:r>
            <a:r>
              <a:rPr lang="en-US" sz="1400">
                <a:solidFill>
                  <a:srgbClr val="4D2F2D"/>
                </a:solidFill>
                <a:latin typeface="Courier"/>
                <a:ea typeface="Courier"/>
                <a:cs typeface="Courier"/>
                <a:sym typeface="Courier"/>
              </a:rPr>
              <a:t> </a:t>
            </a:r>
            <a:r>
              <a:rPr lang="en-US" sz="1400">
                <a:solidFill>
                  <a:srgbClr val="B12513"/>
                </a:solidFill>
                <a:latin typeface="Courier"/>
                <a:ea typeface="Courier"/>
                <a:cs typeface="Courier"/>
                <a:sym typeface="Courier"/>
              </a:rPr>
              <a:t>"500m"</a:t>
            </a:r>
            <a:endParaRPr sz="1400">
              <a:solidFill>
                <a:srgbClr val="4D2F2D"/>
              </a:solidFill>
              <a:latin typeface="Courier"/>
              <a:ea typeface="Courier"/>
              <a:cs typeface="Courier"/>
              <a:sym typeface="Courie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90"/>
          <p:cNvSpPr txBox="1"/>
          <p:nvPr>
            <p:ph idx="1" type="body"/>
          </p:nvPr>
        </p:nvSpPr>
        <p:spPr>
          <a:xfrm>
            <a:off x="797257" y="2862855"/>
            <a:ext cx="10515600" cy="14771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2060"/>
              </a:buClr>
              <a:buSzPts val="3600"/>
              <a:buNone/>
            </a:pPr>
            <a:r>
              <a:rPr b="1" lang="en-US" sz="3600">
                <a:solidFill>
                  <a:srgbClr val="002060"/>
                </a:solidFill>
              </a:rPr>
              <a:t>Kubernetes Authentication and Access Control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pic>
        <p:nvPicPr>
          <p:cNvPr id="1153" name="Google Shape;1153;p91"/>
          <p:cNvPicPr preferRelativeResize="0"/>
          <p:nvPr>
            <p:ph idx="1" type="body"/>
          </p:nvPr>
        </p:nvPicPr>
        <p:blipFill rotWithShape="1">
          <a:blip r:embed="rId3">
            <a:alphaModFix/>
          </a:blip>
          <a:srcRect b="0" l="0" r="0" t="0"/>
          <a:stretch/>
        </p:blipFill>
        <p:spPr>
          <a:xfrm>
            <a:off x="4337500" y="2580967"/>
            <a:ext cx="7253464" cy="3669737"/>
          </a:xfrm>
          <a:prstGeom prst="rect">
            <a:avLst/>
          </a:prstGeom>
          <a:noFill/>
          <a:ln>
            <a:noFill/>
          </a:ln>
        </p:spPr>
      </p:pic>
      <p:sp>
        <p:nvSpPr>
          <p:cNvPr id="1154" name="Google Shape;1154;p91"/>
          <p:cNvSpPr txBox="1"/>
          <p:nvPr/>
        </p:nvSpPr>
        <p:spPr>
          <a:xfrm>
            <a:off x="442451" y="1838168"/>
            <a:ext cx="8400698" cy="29175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Human users and K8s service accounts can be authorized for API access.</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When a request reaches the API, it goes through 3 stages.</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Authentication</a:t>
            </a:r>
            <a:endParaRPr/>
          </a:p>
          <a:p>
            <a:pPr indent="-457200" lvl="0" marL="457200" marR="0" rtl="0" algn="l">
              <a:lnSpc>
                <a:spcPct val="15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Authorization</a:t>
            </a:r>
            <a:endParaRPr/>
          </a:p>
          <a:p>
            <a:pPr indent="-457200" lvl="0" marL="457200" marR="0" rtl="0" algn="l">
              <a:lnSpc>
                <a:spcPct val="150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Admission Control</a:t>
            </a:r>
            <a:endParaRPr/>
          </a:p>
        </p:txBody>
      </p:sp>
      <p:cxnSp>
        <p:nvCxnSpPr>
          <p:cNvPr id="1155" name="Google Shape;1155;p9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56" name="Google Shape;1156;p9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57" name="Google Shape;1157;p9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58" name="Google Shape;1158;p91"/>
          <p:cNvPicPr preferRelativeResize="0"/>
          <p:nvPr/>
        </p:nvPicPr>
        <p:blipFill rotWithShape="1">
          <a:blip r:embed="rId4">
            <a:alphaModFix/>
          </a:blip>
          <a:srcRect b="0" l="0" r="0" t="0"/>
          <a:stretch/>
        </p:blipFill>
        <p:spPr>
          <a:xfrm>
            <a:off x="247650" y="6273801"/>
            <a:ext cx="542924" cy="542924"/>
          </a:xfrm>
          <a:prstGeom prst="rect">
            <a:avLst/>
          </a:prstGeom>
          <a:noFill/>
          <a:ln>
            <a:noFill/>
          </a:ln>
        </p:spPr>
      </p:pic>
      <p:pic>
        <p:nvPicPr>
          <p:cNvPr id="1159" name="Google Shape;1159;p91"/>
          <p:cNvPicPr preferRelativeResize="0"/>
          <p:nvPr/>
        </p:nvPicPr>
        <p:blipFill rotWithShape="1">
          <a:blip r:embed="rId5">
            <a:alphaModFix/>
          </a:blip>
          <a:srcRect b="30906" l="0" r="0" t="26736"/>
          <a:stretch/>
        </p:blipFill>
        <p:spPr>
          <a:xfrm>
            <a:off x="9965555" y="6252635"/>
            <a:ext cx="1301160" cy="551155"/>
          </a:xfrm>
          <a:prstGeom prst="rect">
            <a:avLst/>
          </a:prstGeom>
          <a:noFill/>
          <a:ln>
            <a:noFill/>
          </a:ln>
        </p:spPr>
      </p:pic>
      <p:sp>
        <p:nvSpPr>
          <p:cNvPr id="1160" name="Google Shape;1160;p9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61" name="Google Shape;1161;p9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Control Access to APIs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lang="en-US" sz="2200"/>
              <a:t>HTTP request is passed to the authenticator to authenticate the user.</a:t>
            </a:r>
            <a:endParaRPr/>
          </a:p>
          <a:p>
            <a:pPr indent="0" lvl="0" marL="0" rtl="0" algn="l">
              <a:lnSpc>
                <a:spcPct val="90000"/>
              </a:lnSpc>
              <a:spcBef>
                <a:spcPts val="1000"/>
              </a:spcBef>
              <a:spcAft>
                <a:spcPts val="0"/>
              </a:spcAft>
              <a:buClr>
                <a:schemeClr val="dk1"/>
              </a:buClr>
              <a:buSzPts val="2200"/>
              <a:buNone/>
            </a:pPr>
            <a:r>
              <a:rPr b="1" lang="en-US" sz="2200"/>
              <a:t>Type of authenticator </a:t>
            </a:r>
            <a:r>
              <a:rPr lang="en-US" sz="2200"/>
              <a:t>(set by cluster admin):</a:t>
            </a:r>
            <a:endParaRPr/>
          </a:p>
          <a:p>
            <a:pPr indent="-228600" lvl="1" marL="685800" rtl="0" algn="l">
              <a:lnSpc>
                <a:spcPct val="90000"/>
              </a:lnSpc>
              <a:spcBef>
                <a:spcPts val="500"/>
              </a:spcBef>
              <a:spcAft>
                <a:spcPts val="0"/>
              </a:spcAft>
              <a:buClr>
                <a:schemeClr val="dk1"/>
              </a:buClr>
              <a:buSzPts val="2000"/>
              <a:buChar char="•"/>
            </a:pPr>
            <a:r>
              <a:rPr lang="en-US" sz="2000"/>
              <a:t>client certificate ($USER/.kube/config contains root certificate for api-server certificate)</a:t>
            </a:r>
            <a:endParaRPr/>
          </a:p>
          <a:p>
            <a:pPr indent="-228600" lvl="1" marL="685800" rtl="0" algn="l">
              <a:lnSpc>
                <a:spcPct val="90000"/>
              </a:lnSpc>
              <a:spcBef>
                <a:spcPts val="500"/>
              </a:spcBef>
              <a:spcAft>
                <a:spcPts val="0"/>
              </a:spcAft>
              <a:buClr>
                <a:schemeClr val="dk1"/>
              </a:buClr>
              <a:buSzPts val="2000"/>
              <a:buChar char="•"/>
            </a:pPr>
            <a:r>
              <a:rPr lang="en-US" sz="2000"/>
              <a:t>password</a:t>
            </a:r>
            <a:endParaRPr/>
          </a:p>
          <a:p>
            <a:pPr indent="-228600" lvl="1" marL="685800" rtl="0" algn="l">
              <a:lnSpc>
                <a:spcPct val="90000"/>
              </a:lnSpc>
              <a:spcBef>
                <a:spcPts val="500"/>
              </a:spcBef>
              <a:spcAft>
                <a:spcPts val="0"/>
              </a:spcAft>
              <a:buClr>
                <a:schemeClr val="dk1"/>
              </a:buClr>
              <a:buSzPts val="2000"/>
              <a:buChar char="•"/>
            </a:pPr>
            <a:r>
              <a:rPr lang="en-US" sz="2000"/>
              <a:t>plain token</a:t>
            </a:r>
            <a:endParaRPr/>
          </a:p>
          <a:p>
            <a:pPr indent="-228600" lvl="1" marL="685800" rtl="0" algn="l">
              <a:lnSpc>
                <a:spcPct val="90000"/>
              </a:lnSpc>
              <a:spcBef>
                <a:spcPts val="500"/>
              </a:spcBef>
              <a:spcAft>
                <a:spcPts val="0"/>
              </a:spcAft>
              <a:buClr>
                <a:schemeClr val="dk1"/>
              </a:buClr>
              <a:buSzPts val="2000"/>
              <a:buChar char="•"/>
            </a:pPr>
            <a:r>
              <a:rPr lang="en-US" sz="2000"/>
              <a:t>bootstrap token</a:t>
            </a:r>
            <a:endParaRPr sz="2200"/>
          </a:p>
          <a:p>
            <a:pPr indent="0" lvl="0" marL="0" rtl="0" algn="l">
              <a:lnSpc>
                <a:spcPct val="90000"/>
              </a:lnSpc>
              <a:spcBef>
                <a:spcPts val="1000"/>
              </a:spcBef>
              <a:spcAft>
                <a:spcPts val="0"/>
              </a:spcAft>
              <a:buClr>
                <a:schemeClr val="dk1"/>
              </a:buClr>
              <a:buSzPts val="2200"/>
              <a:buNone/>
            </a:pPr>
            <a:r>
              <a:rPr lang="en-US" sz="2200"/>
              <a:t>* If the admin sets multiple, this step checks all and grants access even if one is passed.</a:t>
            </a:r>
            <a:endParaRPr/>
          </a:p>
          <a:p>
            <a:pPr indent="0" lvl="0" marL="0" rtl="0" algn="l">
              <a:lnSpc>
                <a:spcPct val="90000"/>
              </a:lnSpc>
              <a:spcBef>
                <a:spcPts val="1000"/>
              </a:spcBef>
              <a:spcAft>
                <a:spcPts val="0"/>
              </a:spcAft>
              <a:buClr>
                <a:schemeClr val="dk1"/>
              </a:buClr>
              <a:buSzPts val="2200"/>
              <a:buNone/>
            </a:pPr>
            <a:r>
              <a:rPr b="1" lang="en-US" sz="2200"/>
              <a:t>Status:</a:t>
            </a:r>
            <a:endParaRPr/>
          </a:p>
          <a:p>
            <a:pPr indent="-228600" lvl="0" marL="228600" rtl="0" algn="l">
              <a:lnSpc>
                <a:spcPct val="90000"/>
              </a:lnSpc>
              <a:spcBef>
                <a:spcPts val="1000"/>
              </a:spcBef>
              <a:spcAft>
                <a:spcPts val="0"/>
              </a:spcAft>
              <a:buClr>
                <a:schemeClr val="accent1"/>
              </a:buClr>
              <a:buSzPts val="2200"/>
              <a:buChar char="•"/>
            </a:pPr>
            <a:r>
              <a:rPr b="1" lang="en-US" sz="2200">
                <a:solidFill>
                  <a:schemeClr val="accent1"/>
                </a:solidFill>
              </a:rPr>
              <a:t>pass</a:t>
            </a:r>
            <a:r>
              <a:rPr lang="en-US" sz="2200"/>
              <a:t>: the user is authenticated as "username", and this "username" is available to subsequent steps.</a:t>
            </a:r>
            <a:endParaRPr/>
          </a:p>
          <a:p>
            <a:pPr indent="-228600" lvl="0" marL="228600" rtl="0" algn="l">
              <a:lnSpc>
                <a:spcPct val="90000"/>
              </a:lnSpc>
              <a:spcBef>
                <a:spcPts val="1000"/>
              </a:spcBef>
              <a:spcAft>
                <a:spcPts val="0"/>
              </a:spcAft>
              <a:buClr>
                <a:schemeClr val="accent1"/>
              </a:buClr>
              <a:buSzPts val="2200"/>
              <a:buChar char="•"/>
            </a:pPr>
            <a:r>
              <a:rPr b="1" lang="en-US" sz="2200">
                <a:solidFill>
                  <a:schemeClr val="accent1"/>
                </a:solidFill>
              </a:rPr>
              <a:t>fail</a:t>
            </a:r>
            <a:r>
              <a:rPr lang="en-US" sz="2200"/>
              <a:t>: 401 code</a:t>
            </a:r>
            <a:endParaRPr/>
          </a:p>
        </p:txBody>
      </p:sp>
      <p:cxnSp>
        <p:nvCxnSpPr>
          <p:cNvPr id="1167" name="Google Shape;1167;p9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68" name="Google Shape;1168;p9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69" name="Google Shape;1169;p9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70" name="Google Shape;1170;p9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71" name="Google Shape;1171;p9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72" name="Google Shape;1172;p9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73" name="Google Shape;1173;p92"/>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Step 1: Authentication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lang="en-US" sz="2200"/>
              <a:t>After successful authentication, the HTTP request is authorized for existing "</a:t>
            </a:r>
            <a:r>
              <a:rPr b="1" lang="en-US" sz="2200"/>
              <a:t>policies</a:t>
            </a:r>
            <a:r>
              <a:rPr lang="en-US" sz="2200"/>
              <a:t>"</a:t>
            </a:r>
            <a:endParaRPr/>
          </a:p>
          <a:p>
            <a:pPr indent="0" lvl="0" marL="0" rtl="0" algn="l">
              <a:lnSpc>
                <a:spcPct val="90000"/>
              </a:lnSpc>
              <a:spcBef>
                <a:spcPts val="1000"/>
              </a:spcBef>
              <a:spcAft>
                <a:spcPts val="0"/>
              </a:spcAft>
              <a:buClr>
                <a:schemeClr val="dk1"/>
              </a:buClr>
              <a:buSzPts val="2200"/>
              <a:buNone/>
            </a:pPr>
            <a:r>
              <a:rPr lang="en-US" sz="2200"/>
              <a:t>HTTP request contains {"</a:t>
            </a:r>
            <a:r>
              <a:rPr b="1" lang="en-US" sz="2200"/>
              <a:t>username</a:t>
            </a:r>
            <a:r>
              <a:rPr lang="en-US" sz="2200"/>
              <a:t>", "requested action", "objects getting affected"}</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b="1" lang="en-US" sz="2200"/>
              <a:t>Type of authorizers </a:t>
            </a:r>
            <a:r>
              <a:rPr lang="en-US" sz="2200"/>
              <a:t>(set by cluster admin):</a:t>
            </a:r>
            <a:endParaRPr/>
          </a:p>
          <a:p>
            <a:pPr indent="-228600" lvl="1" marL="685800" rtl="0" algn="l">
              <a:lnSpc>
                <a:spcPct val="90000"/>
              </a:lnSpc>
              <a:spcBef>
                <a:spcPts val="500"/>
              </a:spcBef>
              <a:spcAft>
                <a:spcPts val="0"/>
              </a:spcAft>
              <a:buClr>
                <a:srgbClr val="2F5496"/>
              </a:buClr>
              <a:buSzPts val="2000"/>
              <a:buChar char="•"/>
            </a:pPr>
            <a:r>
              <a:rPr b="1" lang="en-US" sz="2000">
                <a:solidFill>
                  <a:srgbClr val="2F5496"/>
                </a:solidFill>
              </a:rPr>
              <a:t>RBAC</a:t>
            </a:r>
            <a:r>
              <a:rPr lang="en-US" sz="2000"/>
              <a:t> – Role based access control</a:t>
            </a:r>
            <a:endParaRPr/>
          </a:p>
          <a:p>
            <a:pPr indent="-228600" lvl="1" marL="685800" rtl="0" algn="l">
              <a:lnSpc>
                <a:spcPct val="90000"/>
              </a:lnSpc>
              <a:spcBef>
                <a:spcPts val="500"/>
              </a:spcBef>
              <a:spcAft>
                <a:spcPts val="0"/>
              </a:spcAft>
              <a:buClr>
                <a:srgbClr val="2F5496"/>
              </a:buClr>
              <a:buSzPts val="2000"/>
              <a:buChar char="•"/>
            </a:pPr>
            <a:r>
              <a:rPr b="1" lang="en-US" sz="2000">
                <a:solidFill>
                  <a:srgbClr val="2F5496"/>
                </a:solidFill>
              </a:rPr>
              <a:t>ABAC</a:t>
            </a:r>
            <a:r>
              <a:rPr lang="en-US" sz="2000"/>
              <a:t> – Attribute based access control</a:t>
            </a:r>
            <a:endParaRPr sz="2200"/>
          </a:p>
          <a:p>
            <a:pPr indent="0" lvl="0" marL="0" rtl="0" algn="l">
              <a:lnSpc>
                <a:spcPct val="90000"/>
              </a:lnSpc>
              <a:spcBef>
                <a:spcPts val="1000"/>
              </a:spcBef>
              <a:spcAft>
                <a:spcPts val="0"/>
              </a:spcAft>
              <a:buClr>
                <a:schemeClr val="dk1"/>
              </a:buClr>
              <a:buSzPts val="2200"/>
              <a:buNone/>
            </a:pPr>
            <a:r>
              <a:rPr lang="en-US" sz="2200"/>
              <a:t>RBAC and ABAC allows the cluster-admin to dynamically configure policies through the Kubernetes API to grant restricted access.</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lang="en-US" sz="2200"/>
              <a:t>* If the admin sets multiple, this step checks all and grants access even if one is passed.</a:t>
            </a:r>
            <a:endParaRPr/>
          </a:p>
          <a:p>
            <a:pPr indent="0" lvl="0" marL="0" rtl="0" algn="l">
              <a:lnSpc>
                <a:spcPct val="90000"/>
              </a:lnSpc>
              <a:spcBef>
                <a:spcPts val="1000"/>
              </a:spcBef>
              <a:spcAft>
                <a:spcPts val="0"/>
              </a:spcAft>
              <a:buClr>
                <a:schemeClr val="dk1"/>
              </a:buClr>
              <a:buSzPts val="2200"/>
              <a:buNone/>
            </a:pPr>
            <a:r>
              <a:t/>
            </a:r>
            <a:endParaRPr sz="2200"/>
          </a:p>
        </p:txBody>
      </p:sp>
      <p:cxnSp>
        <p:nvCxnSpPr>
          <p:cNvPr id="1179" name="Google Shape;1179;p9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80" name="Google Shape;1180;p9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81" name="Google Shape;1181;p9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82" name="Google Shape;1182;p9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83" name="Google Shape;1183;p9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84" name="Google Shape;1184;p9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85" name="Google Shape;1185;p93"/>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Step 2: Authorization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Role</a:t>
            </a:r>
            <a:r>
              <a:rPr lang="en-US" sz="2400"/>
              <a:t> – are additive rules with set of permissions. (no "deny" rules)</a:t>
            </a:r>
            <a:endParaRPr/>
          </a:p>
          <a:p>
            <a:pPr indent="0" lvl="0" marL="0" rtl="0" algn="l">
              <a:lnSpc>
                <a:spcPct val="90000"/>
              </a:lnSpc>
              <a:spcBef>
                <a:spcPts val="1000"/>
              </a:spcBef>
              <a:spcAft>
                <a:spcPts val="0"/>
              </a:spcAft>
              <a:buClr>
                <a:schemeClr val="dk1"/>
              </a:buClr>
              <a:buSzPts val="2400"/>
              <a:buNone/>
            </a:pPr>
            <a:r>
              <a:rPr b="1" lang="en-US" sz="2400"/>
              <a:t>API group: </a:t>
            </a:r>
            <a:r>
              <a:rPr lang="en-US" sz="2400"/>
              <a:t>rbac.authorization.k8s.io</a:t>
            </a:r>
            <a:endParaRPr/>
          </a:p>
          <a:p>
            <a:pPr indent="0" lvl="0" marL="0" rtl="0" algn="l">
              <a:lnSpc>
                <a:spcPct val="90000"/>
              </a:lnSpc>
              <a:spcBef>
                <a:spcPts val="1000"/>
              </a:spcBef>
              <a:spcAft>
                <a:spcPts val="0"/>
              </a:spcAft>
              <a:buClr>
                <a:schemeClr val="dk1"/>
              </a:buClr>
              <a:buSzPts val="2400"/>
              <a:buNone/>
            </a:pPr>
            <a:r>
              <a:rPr b="1" lang="en-US" sz="2400"/>
              <a:t>Enable api-server with: </a:t>
            </a:r>
            <a:r>
              <a:rPr lang="en-US" sz="2400"/>
              <a:t>--authorization-mode=RBAC</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rPr lang="en-US" sz="2400"/>
              <a:t>Type of Roles:</a:t>
            </a:r>
            <a:endParaRPr/>
          </a:p>
          <a:p>
            <a:pPr indent="-514350" lvl="0" marL="514350" rtl="0" algn="l">
              <a:lnSpc>
                <a:spcPct val="90000"/>
              </a:lnSpc>
              <a:spcBef>
                <a:spcPts val="1000"/>
              </a:spcBef>
              <a:spcAft>
                <a:spcPts val="0"/>
              </a:spcAft>
              <a:buClr>
                <a:schemeClr val="dk1"/>
              </a:buClr>
              <a:buSzPts val="2400"/>
              <a:buAutoNum type="arabicPeriod"/>
            </a:pPr>
            <a:r>
              <a:rPr b="1" lang="en-US" sz="2400"/>
              <a:t>Role</a:t>
            </a:r>
            <a:r>
              <a:rPr lang="en-US" sz="2400"/>
              <a:t> – within a namespace</a:t>
            </a:r>
            <a:endParaRPr/>
          </a:p>
          <a:p>
            <a:pPr indent="-514350" lvl="0" marL="514350" rtl="0" algn="l">
              <a:lnSpc>
                <a:spcPct val="90000"/>
              </a:lnSpc>
              <a:spcBef>
                <a:spcPts val="1000"/>
              </a:spcBef>
              <a:spcAft>
                <a:spcPts val="0"/>
              </a:spcAft>
              <a:buClr>
                <a:schemeClr val="dk1"/>
              </a:buClr>
              <a:buSzPts val="2400"/>
              <a:buAutoNum type="arabicPeriod"/>
            </a:pPr>
            <a:r>
              <a:rPr b="1" lang="en-US" sz="2400"/>
              <a:t>ClusterRole</a:t>
            </a:r>
            <a:r>
              <a:rPr lang="en-US" sz="2400"/>
              <a:t> – within the cluster</a:t>
            </a:r>
            <a:endParaRPr/>
          </a:p>
          <a:p>
            <a:pPr indent="0" lvl="0" marL="0" rtl="0" algn="l">
              <a:lnSpc>
                <a:spcPct val="90000"/>
              </a:lnSpc>
              <a:spcBef>
                <a:spcPts val="1000"/>
              </a:spcBef>
              <a:spcAft>
                <a:spcPts val="0"/>
              </a:spcAft>
              <a:buClr>
                <a:schemeClr val="dk1"/>
              </a:buClr>
              <a:buSzPts val="2400"/>
              <a:buNone/>
            </a:pPr>
            <a:r>
              <a:t/>
            </a:r>
            <a:endParaRPr sz="2400"/>
          </a:p>
        </p:txBody>
      </p:sp>
      <p:cxnSp>
        <p:nvCxnSpPr>
          <p:cNvPr id="1191" name="Google Shape;1191;p9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192" name="Google Shape;1192;p9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193" name="Google Shape;1193;p9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194" name="Google Shape;1194;p9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195" name="Google Shape;1195;p9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196" name="Google Shape;1196;p9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197" name="Google Shape;1197;p94"/>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RBAC (Role based Access Control)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cxnSp>
        <p:nvCxnSpPr>
          <p:cNvPr id="187" name="Google Shape;187;p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88" name="Google Shape;188;p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89" name="Google Shape;189;p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90" name="Google Shape;190;p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91" name="Google Shape;191;p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92" name="Google Shape;192;p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93" name="Google Shape;193;p9"/>
          <p:cNvSpPr txBox="1"/>
          <p:nvPr>
            <p:ph type="title"/>
          </p:nvPr>
        </p:nvSpPr>
        <p:spPr>
          <a:xfrm>
            <a:off x="368300" y="4729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400"/>
              <a:buFont typeface="Calibri"/>
              <a:buNone/>
            </a:pPr>
            <a:r>
              <a:rPr b="1" lang="en-US">
                <a:solidFill>
                  <a:srgbClr val="002060"/>
                </a:solidFill>
              </a:rPr>
              <a:t>Controllers</a:t>
            </a:r>
            <a:endParaRPr/>
          </a:p>
        </p:txBody>
      </p:sp>
      <p:sp>
        <p:nvSpPr>
          <p:cNvPr id="194" name="Google Shape;194;p9"/>
          <p:cNvSpPr txBox="1"/>
          <p:nvPr/>
        </p:nvSpPr>
        <p:spPr>
          <a:xfrm>
            <a:off x="519112" y="1372853"/>
            <a:ext cx="11202988" cy="46151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30000"/>
              </a:lnSpc>
              <a:spcBef>
                <a:spcPts val="0"/>
              </a:spcBef>
              <a:spcAft>
                <a:spcPts val="0"/>
              </a:spcAft>
              <a:buClr>
                <a:schemeClr val="dk1"/>
              </a:buClr>
              <a:buSzPts val="2220"/>
              <a:buFont typeface="Arial"/>
              <a:buChar char="•"/>
            </a:pPr>
            <a:r>
              <a:rPr lang="en-US" sz="2220">
                <a:solidFill>
                  <a:schemeClr val="dk1"/>
                </a:solidFill>
                <a:latin typeface="Calibri"/>
                <a:ea typeface="Calibri"/>
                <a:cs typeface="Calibri"/>
                <a:sym typeface="Calibri"/>
              </a:rPr>
              <a:t>Kubernetes contains a number of higher-level abstractions called </a:t>
            </a:r>
            <a:r>
              <a:rPr b="1" lang="en-US" sz="2220">
                <a:solidFill>
                  <a:schemeClr val="dk1"/>
                </a:solidFill>
                <a:latin typeface="Calibri"/>
                <a:ea typeface="Calibri"/>
                <a:cs typeface="Calibri"/>
                <a:sym typeface="Calibri"/>
              </a:rPr>
              <a:t>Controllers</a:t>
            </a:r>
            <a:r>
              <a:rPr lang="en-US" sz="2220">
                <a:solidFill>
                  <a:schemeClr val="dk1"/>
                </a:solidFill>
                <a:latin typeface="Calibri"/>
                <a:ea typeface="Calibri"/>
                <a:cs typeface="Calibri"/>
                <a:sym typeface="Calibri"/>
              </a:rPr>
              <a:t>. Controllers build upon the basic objects, and provide additional functionality and convenience features.</a:t>
            </a:r>
            <a:endParaRPr/>
          </a:p>
          <a:p>
            <a:pPr indent="0" lvl="0" marL="0" marR="0" rtl="0" algn="l">
              <a:lnSpc>
                <a:spcPct val="130000"/>
              </a:lnSpc>
              <a:spcBef>
                <a:spcPts val="1000"/>
              </a:spcBef>
              <a:spcAft>
                <a:spcPts val="0"/>
              </a:spcAft>
              <a:buClr>
                <a:schemeClr val="dk1"/>
              </a:buClr>
              <a:buSzPts val="2220"/>
              <a:buFont typeface="Arial"/>
              <a:buNone/>
            </a:pPr>
            <a:r>
              <a:rPr lang="en-US" sz="2220">
                <a:solidFill>
                  <a:schemeClr val="dk1"/>
                </a:solidFill>
                <a:latin typeface="Calibri"/>
                <a:ea typeface="Calibri"/>
                <a:cs typeface="Calibri"/>
                <a:sym typeface="Calibri"/>
              </a:rPr>
              <a:t>They are</a:t>
            </a:r>
            <a:endParaRPr/>
          </a:p>
          <a:p>
            <a:pPr indent="-228600" lvl="1" marL="685800" marR="0" rtl="0" algn="l">
              <a:lnSpc>
                <a:spcPct val="130000"/>
              </a:lnSpc>
              <a:spcBef>
                <a:spcPts val="500"/>
              </a:spcBef>
              <a:spcAft>
                <a:spcPts val="0"/>
              </a:spcAft>
              <a:buClr>
                <a:schemeClr val="dk1"/>
              </a:buClr>
              <a:buSzPts val="2220"/>
              <a:buFont typeface="Arial"/>
              <a:buChar char="•"/>
            </a:pPr>
            <a:r>
              <a:rPr b="1" i="0" lang="en-US" sz="2220" u="none" cap="none" strike="noStrike">
                <a:solidFill>
                  <a:schemeClr val="dk1"/>
                </a:solidFill>
                <a:latin typeface="Calibri"/>
                <a:ea typeface="Calibri"/>
                <a:cs typeface="Calibri"/>
                <a:sym typeface="Calibri"/>
              </a:rPr>
              <a:t>ReplicationController</a:t>
            </a:r>
            <a:endParaRPr b="1" i="0" sz="2220" u="none" cap="none" strike="noStrike">
              <a:solidFill>
                <a:schemeClr val="dk1"/>
              </a:solidFill>
              <a:latin typeface="Calibri"/>
              <a:ea typeface="Calibri"/>
              <a:cs typeface="Calibri"/>
              <a:sym typeface="Calibri"/>
            </a:endParaRPr>
          </a:p>
          <a:p>
            <a:pPr indent="-228600" lvl="1" marL="685800" marR="0" rtl="0" algn="l">
              <a:lnSpc>
                <a:spcPct val="130000"/>
              </a:lnSpc>
              <a:spcBef>
                <a:spcPts val="500"/>
              </a:spcBef>
              <a:spcAft>
                <a:spcPts val="0"/>
              </a:spcAft>
              <a:buClr>
                <a:schemeClr val="dk1"/>
              </a:buClr>
              <a:buSzPts val="2220"/>
              <a:buFont typeface="Arial"/>
              <a:buChar char="•"/>
            </a:pPr>
            <a:r>
              <a:rPr b="1" i="0" lang="en-US" sz="2220" u="none" cap="none" strike="noStrike">
                <a:solidFill>
                  <a:schemeClr val="dk1"/>
                </a:solidFill>
                <a:latin typeface="Calibri"/>
                <a:ea typeface="Calibri"/>
                <a:cs typeface="Calibri"/>
                <a:sym typeface="Calibri"/>
              </a:rPr>
              <a:t>ReplicaSet</a:t>
            </a:r>
            <a:endParaRPr b="1" i="0" sz="2220" u="none" cap="none" strike="noStrike">
              <a:solidFill>
                <a:schemeClr val="dk1"/>
              </a:solidFill>
              <a:latin typeface="Calibri"/>
              <a:ea typeface="Calibri"/>
              <a:cs typeface="Calibri"/>
              <a:sym typeface="Calibri"/>
            </a:endParaRPr>
          </a:p>
          <a:p>
            <a:pPr indent="-228600" lvl="1" marL="685800" marR="0" rtl="0" algn="l">
              <a:lnSpc>
                <a:spcPct val="130000"/>
              </a:lnSpc>
              <a:spcBef>
                <a:spcPts val="500"/>
              </a:spcBef>
              <a:spcAft>
                <a:spcPts val="0"/>
              </a:spcAft>
              <a:buClr>
                <a:schemeClr val="dk1"/>
              </a:buClr>
              <a:buSzPts val="2220"/>
              <a:buFont typeface="Arial"/>
              <a:buChar char="•"/>
            </a:pPr>
            <a:r>
              <a:rPr b="1" i="0" lang="en-US" sz="2220" u="none" cap="none" strike="noStrike">
                <a:solidFill>
                  <a:schemeClr val="dk1"/>
                </a:solidFill>
                <a:latin typeface="Calibri"/>
                <a:ea typeface="Calibri"/>
                <a:cs typeface="Calibri"/>
                <a:sym typeface="Calibri"/>
              </a:rPr>
              <a:t>Deployment</a:t>
            </a:r>
            <a:endParaRPr/>
          </a:p>
          <a:p>
            <a:pPr indent="-228600" lvl="1" marL="685800" marR="0" rtl="0" algn="l">
              <a:lnSpc>
                <a:spcPct val="130000"/>
              </a:lnSpc>
              <a:spcBef>
                <a:spcPts val="500"/>
              </a:spcBef>
              <a:spcAft>
                <a:spcPts val="0"/>
              </a:spcAft>
              <a:buClr>
                <a:schemeClr val="dk1"/>
              </a:buClr>
              <a:buSzPts val="2220"/>
              <a:buFont typeface="Arial"/>
              <a:buChar char="•"/>
            </a:pPr>
            <a:r>
              <a:rPr b="0" i="0" lang="en-US" sz="2220" u="none" cap="none" strike="noStrike">
                <a:solidFill>
                  <a:schemeClr val="dk1"/>
                </a:solidFill>
                <a:latin typeface="Calibri"/>
                <a:ea typeface="Calibri"/>
                <a:cs typeface="Calibri"/>
                <a:sym typeface="Calibri"/>
              </a:rPr>
              <a:t>DaemonSet – used for specific purpose</a:t>
            </a:r>
            <a:endParaRPr/>
          </a:p>
          <a:p>
            <a:pPr indent="-228600" lvl="1" marL="685800" marR="0" rtl="0" algn="l">
              <a:lnSpc>
                <a:spcPct val="130000"/>
              </a:lnSpc>
              <a:spcBef>
                <a:spcPts val="500"/>
              </a:spcBef>
              <a:spcAft>
                <a:spcPts val="0"/>
              </a:spcAft>
              <a:buClr>
                <a:schemeClr val="dk1"/>
              </a:buClr>
              <a:buSzPts val="2220"/>
              <a:buFont typeface="Arial"/>
              <a:buChar char="•"/>
            </a:pPr>
            <a:r>
              <a:rPr b="0" i="0" lang="en-US" sz="2220" u="none" cap="none" strike="noStrike">
                <a:solidFill>
                  <a:schemeClr val="dk1"/>
                </a:solidFill>
                <a:latin typeface="Calibri"/>
                <a:ea typeface="Calibri"/>
                <a:cs typeface="Calibri"/>
                <a:sym typeface="Calibri"/>
              </a:rPr>
              <a:t>Job</a:t>
            </a:r>
            <a:endParaRPr/>
          </a:p>
          <a:p>
            <a:pPr indent="-228600" lvl="1" marL="685800" marR="0" rtl="0" algn="l">
              <a:lnSpc>
                <a:spcPct val="130000"/>
              </a:lnSpc>
              <a:spcBef>
                <a:spcPts val="500"/>
              </a:spcBef>
              <a:spcAft>
                <a:spcPts val="0"/>
              </a:spcAft>
              <a:buClr>
                <a:schemeClr val="dk1"/>
              </a:buClr>
              <a:buSzPts val="2220"/>
              <a:buFont typeface="Arial"/>
              <a:buChar char="•"/>
            </a:pPr>
            <a:r>
              <a:rPr b="0" i="0" lang="en-US" sz="2220" u="none" cap="none" strike="noStrike">
                <a:solidFill>
                  <a:schemeClr val="dk1"/>
                </a:solidFill>
                <a:latin typeface="Calibri"/>
                <a:ea typeface="Calibri"/>
                <a:cs typeface="Calibri"/>
                <a:sym typeface="Calibri"/>
              </a:rPr>
              <a:t>CronJob</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95"/>
          <p:cNvSpPr/>
          <p:nvPr/>
        </p:nvSpPr>
        <p:spPr>
          <a:xfrm>
            <a:off x="542672" y="1175860"/>
            <a:ext cx="4943061"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role for accessing pods in default namespace</a:t>
            </a:r>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Role</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rbac.authorization.k8s.io/v1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namespace</a:t>
            </a:r>
            <a:r>
              <a:rPr lang="en-US" sz="1600">
                <a:solidFill>
                  <a:schemeClr val="dk1"/>
                </a:solidFill>
                <a:latin typeface="Calibri"/>
                <a:ea typeface="Calibri"/>
                <a:cs typeface="Calibri"/>
                <a:sym typeface="Calibri"/>
              </a:rPr>
              <a:t>: default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pod-reader</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rules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 </a:t>
            </a:r>
            <a:r>
              <a:rPr i="1" lang="en-US" sz="1600">
                <a:solidFill>
                  <a:srgbClr val="808080"/>
                </a:solidFill>
                <a:latin typeface="Calibri"/>
                <a:ea typeface="Calibri"/>
                <a:cs typeface="Calibri"/>
                <a:sym typeface="Calibri"/>
              </a:rPr>
              <a:t># "" is core API group</a:t>
            </a:r>
            <a:br>
              <a:rPr i="1" lang="en-US" sz="1600">
                <a:solidFill>
                  <a:srgbClr val="808080"/>
                </a:solidFill>
                <a:latin typeface="Calibri"/>
                <a:ea typeface="Calibri"/>
                <a:cs typeface="Calibri"/>
                <a:sym typeface="Calibri"/>
              </a:rPr>
            </a:br>
            <a:r>
              <a:rPr i="1" lang="en-US" sz="1600">
                <a:solidFill>
                  <a:srgbClr val="808080"/>
                </a:solidFill>
                <a:latin typeface="Calibri"/>
                <a:ea typeface="Calibri"/>
                <a:cs typeface="Calibri"/>
                <a:sym typeface="Calibri"/>
              </a:rPr>
              <a:t>  </a:t>
            </a:r>
            <a:r>
              <a:rPr b="1" lang="en-US" sz="1600">
                <a:solidFill>
                  <a:srgbClr val="000080"/>
                </a:solidFill>
                <a:latin typeface="Calibri"/>
                <a:ea typeface="Calibri"/>
                <a:cs typeface="Calibri"/>
                <a:sym typeface="Calibri"/>
              </a:rPr>
              <a:t>resources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"pods"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verbs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"get"</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"watch"</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"list"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1203" name="Google Shape;1203;p95"/>
          <p:cNvSpPr/>
          <p:nvPr/>
        </p:nvSpPr>
        <p:spPr>
          <a:xfrm>
            <a:off x="542671" y="4315181"/>
            <a:ext cx="4943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The above role won't be able to access pod logs # {pod = namespaced resource}, {logs = is not}</a:t>
            </a:r>
            <a:endParaRPr b="1" sz="16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rules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"pods"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"pods/log"</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verbs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"get"</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"list"</a:t>
            </a:r>
            <a:r>
              <a:rPr lang="en-US" sz="1600">
                <a:solidFill>
                  <a:schemeClr val="dk1"/>
                </a:solidFill>
                <a:latin typeface="Calibri"/>
                <a:ea typeface="Calibri"/>
                <a:cs typeface="Calibri"/>
                <a:sym typeface="Calibri"/>
              </a:rPr>
              <a:t>]</a:t>
            </a:r>
            <a:endParaRPr/>
          </a:p>
        </p:txBody>
      </p:sp>
      <p:sp>
        <p:nvSpPr>
          <p:cNvPr id="1204" name="Google Shape;1204;p95"/>
          <p:cNvSpPr/>
          <p:nvPr/>
        </p:nvSpPr>
        <p:spPr>
          <a:xfrm>
            <a:off x="5947902" y="1538930"/>
            <a:ext cx="4943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role using resourceNames</a:t>
            </a:r>
            <a:endParaRPr b="1" sz="16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rules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"configmaps"</a:t>
            </a: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resourceNames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"my-configmap"</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verbs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"update"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"get"</a:t>
            </a:r>
            <a:r>
              <a:rPr lang="en-US" sz="1600">
                <a:solidFill>
                  <a:schemeClr val="dk1"/>
                </a:solidFill>
                <a:latin typeface="Calibri"/>
                <a:ea typeface="Calibri"/>
                <a:cs typeface="Calibri"/>
                <a:sym typeface="Calibri"/>
              </a:rPr>
              <a:t>]</a:t>
            </a:r>
            <a:endParaRPr/>
          </a:p>
        </p:txBody>
      </p:sp>
      <p:sp>
        <p:nvSpPr>
          <p:cNvPr id="1205" name="Google Shape;1205;p95"/>
          <p:cNvSpPr/>
          <p:nvPr/>
        </p:nvSpPr>
        <p:spPr>
          <a:xfrm>
            <a:off x="5776912" y="4765554"/>
            <a:ext cx="494306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role for a non-resource endpoint</a:t>
            </a:r>
            <a:endParaRPr b="1" sz="16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rules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nonResourceURLs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"/healthz"</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"/healthz/*"</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verbs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"get"</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"post"</a:t>
            </a:r>
            <a:r>
              <a:rPr lang="en-US" sz="1600">
                <a:solidFill>
                  <a:schemeClr val="dk1"/>
                </a:solidFill>
                <a:latin typeface="Calibri"/>
                <a:ea typeface="Calibri"/>
                <a:cs typeface="Calibri"/>
                <a:sym typeface="Calibri"/>
              </a:rPr>
              <a:t>]</a:t>
            </a:r>
            <a:endParaRPr/>
          </a:p>
        </p:txBody>
      </p:sp>
      <p:cxnSp>
        <p:nvCxnSpPr>
          <p:cNvPr id="1206" name="Google Shape;1206;p95"/>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07" name="Google Shape;1207;p95"/>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08" name="Google Shape;1208;p95"/>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09" name="Google Shape;1209;p95"/>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10" name="Google Shape;1210;p95"/>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11" name="Google Shape;1211;p95"/>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12" name="Google Shape;1212;p95"/>
          <p:cNvSpPr txBox="1"/>
          <p:nvPr/>
        </p:nvSpPr>
        <p:spPr>
          <a:xfrm>
            <a:off x="519112" y="-47009"/>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Role</a:t>
            </a:r>
            <a:endParaRPr/>
          </a:p>
        </p:txBody>
      </p:sp>
      <p:sp>
        <p:nvSpPr>
          <p:cNvPr id="1213" name="Google Shape;1213;p95"/>
          <p:cNvSpPr txBox="1"/>
          <p:nvPr/>
        </p:nvSpPr>
        <p:spPr>
          <a:xfrm>
            <a:off x="8716106" y="3852243"/>
            <a:ext cx="284870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dk1"/>
                </a:solidFill>
                <a:latin typeface="Calibri"/>
                <a:ea typeface="Calibri"/>
                <a:cs typeface="Calibri"/>
                <a:sym typeface="Calibri"/>
              </a:rPr>
              <a:t>Check all endpoints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kubectl proxy &amp;</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curl localhost:8001</a:t>
            </a:r>
            <a:endParaRPr/>
          </a:p>
        </p:txBody>
      </p:sp>
      <p:sp>
        <p:nvSpPr>
          <p:cNvPr id="1214" name="Google Shape;1214;p95"/>
          <p:cNvSpPr/>
          <p:nvPr/>
        </p:nvSpPr>
        <p:spPr>
          <a:xfrm>
            <a:off x="7104185" y="4185137"/>
            <a:ext cx="1547446" cy="480647"/>
          </a:xfrm>
          <a:prstGeom prst="bentArrow">
            <a:avLst>
              <a:gd fmla="val 25000" name="adj1"/>
              <a:gd fmla="val 25000" name="adj2"/>
              <a:gd fmla="val 25000" name="adj3"/>
              <a:gd fmla="val 43750"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96"/>
          <p:cNvSpPr txBox="1"/>
          <p:nvPr/>
        </p:nvSpPr>
        <p:spPr>
          <a:xfrm>
            <a:off x="577035" y="1483495"/>
            <a:ext cx="850091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RoleBinding</a:t>
            </a:r>
            <a:r>
              <a:rPr lang="en-US" sz="2200">
                <a:solidFill>
                  <a:schemeClr val="dk1"/>
                </a:solidFill>
                <a:latin typeface="Calibri"/>
                <a:ea typeface="Calibri"/>
                <a:cs typeface="Calibri"/>
                <a:sym typeface="Calibri"/>
              </a:rPr>
              <a:t> – refer subjects (users, groups, or service accounts) to a role</a:t>
            </a:r>
            <a:endParaRPr/>
          </a:p>
        </p:txBody>
      </p:sp>
      <p:sp>
        <p:nvSpPr>
          <p:cNvPr id="1220" name="Google Shape;1220;p96"/>
          <p:cNvSpPr/>
          <p:nvPr/>
        </p:nvSpPr>
        <p:spPr>
          <a:xfrm>
            <a:off x="504621" y="2117725"/>
            <a:ext cx="4322873"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A role binding allows "Mary" to read</a:t>
            </a:r>
            <a:endParaRPr/>
          </a:p>
          <a:p>
            <a:pPr indent="0" lvl="0" marL="0" marR="0" rtl="0" algn="l">
              <a:spcBef>
                <a:spcPts val="0"/>
              </a:spcBef>
              <a:spcAft>
                <a:spcPts val="0"/>
              </a:spcAft>
              <a:buNone/>
            </a:pPr>
            <a:r>
              <a:rPr b="1" i="1" lang="en-US" sz="1600">
                <a:solidFill>
                  <a:srgbClr val="C55A11"/>
                </a:solidFill>
                <a:latin typeface="Calibri"/>
                <a:ea typeface="Calibri"/>
                <a:cs typeface="Calibri"/>
                <a:sym typeface="Calibri"/>
              </a:rPr>
              <a:t># pods in the "default" namespace</a:t>
            </a:r>
            <a:br>
              <a:rPr i="1" lang="en-US" sz="1600">
                <a:solidFill>
                  <a:srgbClr val="808080"/>
                </a:solidFill>
                <a:latin typeface="Calibri"/>
                <a:ea typeface="Calibri"/>
                <a:cs typeface="Calibri"/>
                <a:sym typeface="Calibri"/>
              </a:rPr>
            </a:b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RoleBinding</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rbac.authorization.k8s.io/v1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read-pods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namespace</a:t>
            </a:r>
            <a:r>
              <a:rPr lang="en-US" sz="1600">
                <a:solidFill>
                  <a:schemeClr val="dk1"/>
                </a:solidFill>
                <a:latin typeface="Calibri"/>
                <a:ea typeface="Calibri"/>
                <a:cs typeface="Calibri"/>
                <a:sym typeface="Calibri"/>
              </a:rPr>
              <a:t>: default</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subjects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User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Mary</a:t>
            </a:r>
            <a:r>
              <a:rPr lang="en-US" sz="1600">
                <a:solidFill>
                  <a:schemeClr val="dk1"/>
                </a:solidFill>
                <a:latin typeface="Calibri"/>
                <a:ea typeface="Calibri"/>
                <a:cs typeface="Calibri"/>
                <a:sym typeface="Calibri"/>
              </a:rPr>
              <a:t>  </a:t>
            </a:r>
            <a:r>
              <a:rPr i="1" lang="en-US" sz="1600">
                <a:solidFill>
                  <a:srgbClr val="808080"/>
                </a:solidFill>
                <a:latin typeface="Calibri"/>
                <a:ea typeface="Calibri"/>
                <a:cs typeface="Calibri"/>
                <a:sym typeface="Calibri"/>
              </a:rPr>
              <a:t># case sensitive</a:t>
            </a:r>
            <a:br>
              <a:rPr i="1" lang="en-US" sz="1600">
                <a:solidFill>
                  <a:srgbClr val="808080"/>
                </a:solidFill>
                <a:latin typeface="Calibri"/>
                <a:ea typeface="Calibri"/>
                <a:cs typeface="Calibri"/>
                <a:sym typeface="Calibri"/>
              </a:rPr>
            </a:br>
            <a:r>
              <a:rPr i="1" lang="en-US" sz="1600">
                <a:solidFill>
                  <a:srgbClr val="808080"/>
                </a:solidFill>
                <a:latin typeface="Calibri"/>
                <a:ea typeface="Calibri"/>
                <a:cs typeface="Calibri"/>
                <a:sym typeface="Calibri"/>
              </a:rPr>
              <a:t>  </a:t>
            </a:r>
            <a:r>
              <a:rPr b="1" lang="en-US" sz="1600">
                <a:solidFill>
                  <a:srgbClr val="000080"/>
                </a:solidFill>
                <a:latin typeface="Calibri"/>
                <a:ea typeface="Calibri"/>
                <a:cs typeface="Calibri"/>
                <a:sym typeface="Calibri"/>
              </a:rPr>
              <a:t>apiGroup</a:t>
            </a:r>
            <a:r>
              <a:rPr lang="en-US" sz="1600">
                <a:solidFill>
                  <a:schemeClr val="dk1"/>
                </a:solidFill>
                <a:latin typeface="Calibri"/>
                <a:ea typeface="Calibri"/>
                <a:cs typeface="Calibri"/>
                <a:sym typeface="Calibri"/>
              </a:rPr>
              <a:t>: rbac.authorization.k8s.io</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roleRef</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Role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pod-reader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a:t>
            </a:r>
            <a:r>
              <a:rPr lang="en-US" sz="1600">
                <a:solidFill>
                  <a:schemeClr val="dk1"/>
                </a:solidFill>
                <a:latin typeface="Calibri"/>
                <a:ea typeface="Calibri"/>
                <a:cs typeface="Calibri"/>
                <a:sym typeface="Calibri"/>
              </a:rPr>
              <a:t>: rbac.authorization.k8s.io</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endParaRPr/>
          </a:p>
        </p:txBody>
      </p:sp>
      <p:sp>
        <p:nvSpPr>
          <p:cNvPr id="1221" name="Google Shape;1221;p96"/>
          <p:cNvSpPr/>
          <p:nvPr/>
        </p:nvSpPr>
        <p:spPr>
          <a:xfrm>
            <a:off x="5858436" y="2060112"/>
            <a:ext cx="336624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binding for a group</a:t>
            </a:r>
            <a:br>
              <a:rPr b="1" i="1" lang="en-US" sz="1600">
                <a:solidFill>
                  <a:srgbClr val="C55A11"/>
                </a:solidFill>
                <a:latin typeface="Calibri"/>
                <a:ea typeface="Calibri"/>
                <a:cs typeface="Calibri"/>
                <a:sym typeface="Calibri"/>
              </a:rPr>
            </a:br>
            <a:r>
              <a:rPr b="1" lang="en-US" sz="1600">
                <a:solidFill>
                  <a:srgbClr val="000080"/>
                </a:solidFill>
                <a:latin typeface="Calibri"/>
                <a:ea typeface="Calibri"/>
                <a:cs typeface="Calibri"/>
                <a:sym typeface="Calibri"/>
              </a:rPr>
              <a:t>subjects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Group</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"frontend-admins"</a:t>
            </a:r>
            <a:endParaRPr sz="1600">
              <a:solidFill>
                <a:schemeClr val="dk1"/>
              </a:solidFill>
              <a:latin typeface="Calibri"/>
              <a:ea typeface="Calibri"/>
              <a:cs typeface="Calibri"/>
              <a:sym typeface="Calibri"/>
            </a:endParaRPr>
          </a:p>
        </p:txBody>
      </p:sp>
      <p:sp>
        <p:nvSpPr>
          <p:cNvPr id="1222" name="Google Shape;1222;p96"/>
          <p:cNvSpPr/>
          <p:nvPr/>
        </p:nvSpPr>
        <p:spPr>
          <a:xfrm>
            <a:off x="5858436" y="3307744"/>
            <a:ext cx="570603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default service account in the kube-system namespace</a:t>
            </a:r>
            <a:br>
              <a:rPr b="1" i="1" lang="en-US" sz="1600">
                <a:solidFill>
                  <a:srgbClr val="C55A11"/>
                </a:solidFill>
                <a:latin typeface="Calibri"/>
                <a:ea typeface="Calibri"/>
                <a:cs typeface="Calibri"/>
                <a:sym typeface="Calibri"/>
              </a:rPr>
            </a:br>
            <a:r>
              <a:rPr b="1" lang="en-US" sz="1600">
                <a:solidFill>
                  <a:srgbClr val="000080"/>
                </a:solidFill>
                <a:latin typeface="Calibri"/>
                <a:ea typeface="Calibri"/>
                <a:cs typeface="Calibri"/>
                <a:sym typeface="Calibri"/>
              </a:rPr>
              <a:t>subjects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ServiceAccount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default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namespace</a:t>
            </a:r>
            <a:r>
              <a:rPr lang="en-US" sz="1600">
                <a:solidFill>
                  <a:schemeClr val="dk1"/>
                </a:solidFill>
                <a:latin typeface="Calibri"/>
                <a:ea typeface="Calibri"/>
                <a:cs typeface="Calibri"/>
                <a:sym typeface="Calibri"/>
              </a:rPr>
              <a:t>: kube-system</a:t>
            </a:r>
            <a:endParaRPr/>
          </a:p>
        </p:txBody>
      </p:sp>
      <p:sp>
        <p:nvSpPr>
          <p:cNvPr id="1223" name="Google Shape;1223;p96"/>
          <p:cNvSpPr/>
          <p:nvPr/>
        </p:nvSpPr>
        <p:spPr>
          <a:xfrm>
            <a:off x="5858436" y="4958987"/>
            <a:ext cx="60960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binding for all service accounts in the "qa" namespace</a:t>
            </a:r>
            <a:br>
              <a:rPr i="1" lang="en-US" sz="1600">
                <a:solidFill>
                  <a:srgbClr val="808080"/>
                </a:solidFill>
                <a:latin typeface="Calibri"/>
                <a:ea typeface="Calibri"/>
                <a:cs typeface="Calibri"/>
                <a:sym typeface="Calibri"/>
              </a:rPr>
            </a:br>
            <a:r>
              <a:rPr b="1" lang="en-US" sz="1600">
                <a:solidFill>
                  <a:srgbClr val="000080"/>
                </a:solidFill>
                <a:latin typeface="Calibri"/>
                <a:ea typeface="Calibri"/>
                <a:cs typeface="Calibri"/>
                <a:sym typeface="Calibri"/>
              </a:rPr>
              <a:t>subjects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Group</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system:serviceaccounts:qa</a:t>
            </a:r>
            <a:endParaRPr sz="1600">
              <a:solidFill>
                <a:schemeClr val="dk1"/>
              </a:solidFill>
              <a:latin typeface="Calibri"/>
              <a:ea typeface="Calibri"/>
              <a:cs typeface="Calibri"/>
              <a:sym typeface="Calibri"/>
            </a:endParaRPr>
          </a:p>
        </p:txBody>
      </p:sp>
      <p:cxnSp>
        <p:nvCxnSpPr>
          <p:cNvPr id="1224" name="Google Shape;1224;p96"/>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25" name="Google Shape;1225;p96"/>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26" name="Google Shape;1226;p96"/>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27" name="Google Shape;1227;p96"/>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28" name="Google Shape;1228;p96"/>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29" name="Google Shape;1229;p96"/>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30" name="Google Shape;1230;p96"/>
          <p:cNvSpPr txBox="1"/>
          <p:nvPr/>
        </p:nvSpPr>
        <p:spPr>
          <a:xfrm>
            <a:off x="600636" y="13533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RoleBinding</a:t>
            </a:r>
            <a:endParaRPr b="1" sz="4400">
              <a:solidFill>
                <a:srgbClr val="00206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34" name="Shape 1234"/>
        <p:cNvGrpSpPr/>
        <p:nvPr/>
      </p:nvGrpSpPr>
      <p:grpSpPr>
        <a:xfrm>
          <a:off x="0" y="0"/>
          <a:ext cx="0" cy="0"/>
          <a:chOff x="0" y="0"/>
          <a:chExt cx="0" cy="0"/>
        </a:xfrm>
      </p:grpSpPr>
      <p:sp>
        <p:nvSpPr>
          <p:cNvPr id="1235" name="Google Shape;1235;p97"/>
          <p:cNvSpPr txBox="1"/>
          <p:nvPr>
            <p:ph idx="1" type="body"/>
          </p:nvPr>
        </p:nvSpPr>
        <p:spPr>
          <a:xfrm>
            <a:off x="703729" y="1314637"/>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b="1" lang="en-US" sz="2400"/>
              <a:t>Question</a:t>
            </a:r>
            <a:r>
              <a:rPr lang="en-US" sz="2400"/>
              <a:t> – why need namespace for a RoleBinding when it is already scoped and defined in a Role?</a:t>
            </a:r>
            <a:endParaRPr/>
          </a:p>
          <a:p>
            <a:pPr indent="0" lvl="0" marL="0" rtl="0" algn="just">
              <a:lnSpc>
                <a:spcPct val="90000"/>
              </a:lnSpc>
              <a:spcBef>
                <a:spcPts val="1000"/>
              </a:spcBef>
              <a:spcAft>
                <a:spcPts val="0"/>
              </a:spcAft>
              <a:buClr>
                <a:schemeClr val="dk1"/>
              </a:buClr>
              <a:buSzPts val="2400"/>
              <a:buNone/>
            </a:pPr>
            <a:r>
              <a:t/>
            </a:r>
            <a:endParaRPr sz="2400"/>
          </a:p>
          <a:p>
            <a:pPr indent="0" lvl="0" marL="0" rtl="0" algn="just">
              <a:lnSpc>
                <a:spcPct val="90000"/>
              </a:lnSpc>
              <a:spcBef>
                <a:spcPts val="1000"/>
              </a:spcBef>
              <a:spcAft>
                <a:spcPts val="0"/>
              </a:spcAft>
              <a:buClr>
                <a:schemeClr val="dk1"/>
              </a:buClr>
              <a:buSzPts val="2400"/>
              <a:buNone/>
            </a:pPr>
            <a:r>
              <a:rPr b="1" lang="en-US" sz="2400"/>
              <a:t>Answer</a:t>
            </a:r>
            <a:r>
              <a:rPr lang="en-US" sz="2400"/>
              <a:t> – A RoleBinding may also refer a ClusterRole to grant the permissions to namespaced resources defined in the ClusterRole within the RoleBinding’s namespace.</a:t>
            </a:r>
            <a:endParaRPr/>
          </a:p>
          <a:p>
            <a:pPr indent="0" lvl="0" marL="0" rtl="0" algn="just">
              <a:lnSpc>
                <a:spcPct val="90000"/>
              </a:lnSpc>
              <a:spcBef>
                <a:spcPts val="1000"/>
              </a:spcBef>
              <a:spcAft>
                <a:spcPts val="0"/>
              </a:spcAft>
              <a:buClr>
                <a:schemeClr val="dk1"/>
              </a:buClr>
              <a:buSzPts val="2400"/>
              <a:buNone/>
            </a:pPr>
            <a:r>
              <a:rPr lang="en-US" sz="2400"/>
              <a:t>E.g. for a ClusterRole that reads secrets in all namespace, if you define a RoleBinding (with namespace=n1) referring to the ClusterRole, the user will read secrets in the namespace=n1 only not in all namespace (which was the scope of ClusterRole)</a:t>
            </a:r>
            <a:endParaRPr/>
          </a:p>
        </p:txBody>
      </p:sp>
      <p:cxnSp>
        <p:nvCxnSpPr>
          <p:cNvPr id="1236" name="Google Shape;1236;p97"/>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37" name="Google Shape;1237;p97"/>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38" name="Google Shape;1238;p97"/>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39" name="Google Shape;1239;p97"/>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40" name="Google Shape;1240;p97"/>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41" name="Google Shape;1241;p97"/>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98"/>
          <p:cNvSpPr txBox="1"/>
          <p:nvPr>
            <p:ph idx="1" type="body"/>
          </p:nvPr>
        </p:nvSpPr>
        <p:spPr>
          <a:xfrm>
            <a:off x="838200" y="1690688"/>
            <a:ext cx="10515600" cy="13613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ClusterRole = Roles defined for the entire cluster</a:t>
            </a:r>
            <a:endParaRPr/>
          </a:p>
          <a:p>
            <a:pPr indent="0" lvl="0" marL="0" rtl="0" algn="l">
              <a:lnSpc>
                <a:spcPct val="90000"/>
              </a:lnSpc>
              <a:spcBef>
                <a:spcPts val="1000"/>
              </a:spcBef>
              <a:spcAft>
                <a:spcPts val="0"/>
              </a:spcAft>
              <a:buClr>
                <a:schemeClr val="dk1"/>
              </a:buClr>
              <a:buSzPts val="2400"/>
              <a:buNone/>
            </a:pPr>
            <a:r>
              <a:rPr lang="en-US" sz="2400"/>
              <a:t>ClusterRole = Role + cluster resources (like nodes) + non-resource (like /healtz) + not limited to one namespace</a:t>
            </a:r>
            <a:endParaRPr/>
          </a:p>
        </p:txBody>
      </p:sp>
      <p:sp>
        <p:nvSpPr>
          <p:cNvPr id="1247" name="Google Shape;1247;p98"/>
          <p:cNvSpPr/>
          <p:nvPr/>
        </p:nvSpPr>
        <p:spPr>
          <a:xfrm>
            <a:off x="1470949" y="3041592"/>
            <a:ext cx="5100918"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55A11"/>
                </a:solidFill>
                <a:latin typeface="Calibri"/>
                <a:ea typeface="Calibri"/>
                <a:cs typeface="Calibri"/>
                <a:sym typeface="Calibri"/>
              </a:rPr>
              <a:t># ClusterRole to read secrets across all namespace</a:t>
            </a:r>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ClusterRole</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rbac.authorization.k8s.io/v1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i="1" lang="en-US" sz="1600">
                <a:solidFill>
                  <a:srgbClr val="808080"/>
                </a:solidFill>
                <a:latin typeface="Calibri"/>
                <a:ea typeface="Calibri"/>
                <a:cs typeface="Calibri"/>
                <a:sym typeface="Calibri"/>
              </a:rPr>
              <a:t># no "namespace”, ClusterRoles are not namespaced</a:t>
            </a:r>
            <a:br>
              <a:rPr i="1" lang="en-US" sz="1600">
                <a:solidFill>
                  <a:srgbClr val="808080"/>
                </a:solidFill>
                <a:latin typeface="Calibri"/>
                <a:ea typeface="Calibri"/>
                <a:cs typeface="Calibri"/>
                <a:sym typeface="Calibri"/>
              </a:rPr>
            </a:br>
            <a:r>
              <a:rPr i="1" lang="en-US" sz="1600">
                <a:solidFill>
                  <a:srgbClr val="808080"/>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secret-reader</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rules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"secrets"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verbs</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"get"</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"watch"</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"list"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cxnSp>
        <p:nvCxnSpPr>
          <p:cNvPr id="1248" name="Google Shape;1248;p98"/>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49" name="Google Shape;1249;p98"/>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50" name="Google Shape;1250;p98"/>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51" name="Google Shape;1251;p98"/>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52" name="Google Shape;1252;p98"/>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53" name="Google Shape;1253;p98"/>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54" name="Google Shape;1254;p98"/>
          <p:cNvSpPr txBox="1"/>
          <p:nvPr/>
        </p:nvSpPr>
        <p:spPr>
          <a:xfrm>
            <a:off x="751115" y="313267"/>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ClusterRole</a:t>
            </a:r>
            <a:endParaRPr b="1" sz="4400">
              <a:solidFill>
                <a:srgbClr val="00206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99"/>
          <p:cNvSpPr/>
          <p:nvPr/>
        </p:nvSpPr>
        <p:spPr>
          <a:xfrm>
            <a:off x="988671" y="2042966"/>
            <a:ext cx="91400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This cluster role binding allows anyone in the "manager" group to read secrets in any namespace.</a:t>
            </a:r>
            <a:br>
              <a:rPr i="1" lang="en-US" sz="1600">
                <a:solidFill>
                  <a:srgbClr val="808080"/>
                </a:solidFill>
                <a:latin typeface="Calibri"/>
                <a:ea typeface="Calibri"/>
                <a:cs typeface="Calibri"/>
                <a:sym typeface="Calibri"/>
              </a:rPr>
            </a:b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ClusterRoleBinding</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rbac.authorization.k8s.io/v1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read-secrets-global</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subjects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Group</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manager </a:t>
            </a:r>
            <a:r>
              <a:rPr i="1" lang="en-US" sz="1600">
                <a:solidFill>
                  <a:srgbClr val="808080"/>
                </a:solidFill>
                <a:latin typeface="Calibri"/>
                <a:ea typeface="Calibri"/>
                <a:cs typeface="Calibri"/>
                <a:sym typeface="Calibri"/>
              </a:rPr>
              <a:t># Name is case sensitive</a:t>
            </a:r>
            <a:br>
              <a:rPr i="1" lang="en-US" sz="1600">
                <a:solidFill>
                  <a:srgbClr val="808080"/>
                </a:solidFill>
                <a:latin typeface="Calibri"/>
                <a:ea typeface="Calibri"/>
                <a:cs typeface="Calibri"/>
                <a:sym typeface="Calibri"/>
              </a:rPr>
            </a:br>
            <a:r>
              <a:rPr i="1" lang="en-US" sz="1600">
                <a:solidFill>
                  <a:srgbClr val="808080"/>
                </a:solidFill>
                <a:latin typeface="Calibri"/>
                <a:ea typeface="Calibri"/>
                <a:cs typeface="Calibri"/>
                <a:sym typeface="Calibri"/>
              </a:rPr>
              <a:t>  </a:t>
            </a:r>
            <a:r>
              <a:rPr b="1" lang="en-US" sz="1600">
                <a:solidFill>
                  <a:srgbClr val="000080"/>
                </a:solidFill>
                <a:latin typeface="Calibri"/>
                <a:ea typeface="Calibri"/>
                <a:cs typeface="Calibri"/>
                <a:sym typeface="Calibri"/>
              </a:rPr>
              <a:t>apiGroup</a:t>
            </a:r>
            <a:r>
              <a:rPr lang="en-US" sz="1600">
                <a:solidFill>
                  <a:schemeClr val="dk1"/>
                </a:solidFill>
                <a:latin typeface="Calibri"/>
                <a:ea typeface="Calibri"/>
                <a:cs typeface="Calibri"/>
                <a:sym typeface="Calibri"/>
              </a:rPr>
              <a:t>: rbac.authorization.k8s.io</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roleRef</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ClusterRole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secret-reader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a:t>
            </a:r>
            <a:r>
              <a:rPr lang="en-US" sz="1600">
                <a:solidFill>
                  <a:schemeClr val="dk1"/>
                </a:solidFill>
                <a:latin typeface="Calibri"/>
                <a:ea typeface="Calibri"/>
                <a:cs typeface="Calibri"/>
                <a:sym typeface="Calibri"/>
              </a:rPr>
              <a:t>: rbac.authorization.k8s.io</a:t>
            </a:r>
            <a:endParaRPr/>
          </a:p>
        </p:txBody>
      </p:sp>
      <p:sp>
        <p:nvSpPr>
          <p:cNvPr id="1260" name="Google Shape;1260;p99"/>
          <p:cNvSpPr txBox="1"/>
          <p:nvPr/>
        </p:nvSpPr>
        <p:spPr>
          <a:xfrm>
            <a:off x="836760" y="1365752"/>
            <a:ext cx="100847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ClusterRoleBinding</a:t>
            </a:r>
            <a:r>
              <a:rPr lang="en-US" sz="2200">
                <a:solidFill>
                  <a:schemeClr val="dk1"/>
                </a:solidFill>
                <a:latin typeface="Calibri"/>
                <a:ea typeface="Calibri"/>
                <a:cs typeface="Calibri"/>
                <a:sym typeface="Calibri"/>
              </a:rPr>
              <a:t> – refer subjects (users, groups, or service accounts) to a ClusterRole</a:t>
            </a:r>
            <a:endParaRPr/>
          </a:p>
        </p:txBody>
      </p:sp>
      <p:cxnSp>
        <p:nvCxnSpPr>
          <p:cNvPr id="1261" name="Google Shape;1261;p99"/>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62" name="Google Shape;1262;p99"/>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63" name="Google Shape;1263;p99"/>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64" name="Google Shape;1264;p99"/>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65" name="Google Shape;1265;p99"/>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66" name="Google Shape;1266;p99"/>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67" name="Google Shape;1267;p99"/>
          <p:cNvSpPr txBox="1"/>
          <p:nvPr/>
        </p:nvSpPr>
        <p:spPr>
          <a:xfrm>
            <a:off x="751115" y="83530"/>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ClusterRole Binding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1" name="Shape 1271"/>
        <p:cNvGrpSpPr/>
        <p:nvPr/>
      </p:nvGrpSpPr>
      <p:grpSpPr>
        <a:xfrm>
          <a:off x="0" y="0"/>
          <a:ext cx="0" cy="0"/>
          <a:chOff x="0" y="0"/>
          <a:chExt cx="0" cy="0"/>
        </a:xfrm>
      </p:grpSpPr>
      <p:sp>
        <p:nvSpPr>
          <p:cNvPr id="1272" name="Google Shape;1272;p100"/>
          <p:cNvSpPr txBox="1"/>
          <p:nvPr/>
        </p:nvSpPr>
        <p:spPr>
          <a:xfrm>
            <a:off x="327212" y="1797882"/>
            <a:ext cx="10559429" cy="22404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Defines an access control paradigm whereby access rights are granted to users through the</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use of policies which combine attributes together</a:t>
            </a:r>
            <a:endParaRPr/>
          </a:p>
          <a:p>
            <a:pPr indent="0" lvl="0" marL="0" marR="0" rtl="0" algn="l">
              <a:lnSpc>
                <a:spcPct val="150000"/>
              </a:lnSpc>
              <a:spcBef>
                <a:spcPts val="0"/>
              </a:spcBef>
              <a:spcAft>
                <a:spcPts val="0"/>
              </a:spcAft>
              <a:buNone/>
            </a:pPr>
            <a:r>
              <a:rPr b="1" lang="en-US" sz="2200">
                <a:solidFill>
                  <a:schemeClr val="dk1"/>
                </a:solidFill>
                <a:latin typeface="Calibri"/>
                <a:ea typeface="Calibri"/>
                <a:cs typeface="Calibri"/>
                <a:sym typeface="Calibri"/>
              </a:rPr>
              <a:t>API group: </a:t>
            </a:r>
            <a:r>
              <a:rPr lang="en-US" sz="2200">
                <a:solidFill>
                  <a:schemeClr val="dk1"/>
                </a:solidFill>
                <a:latin typeface="Calibri"/>
                <a:ea typeface="Calibri"/>
                <a:cs typeface="Calibri"/>
                <a:sym typeface="Calibri"/>
              </a:rPr>
              <a:t>abac.authorization.k8s.io</a:t>
            </a:r>
            <a:endParaRPr/>
          </a:p>
          <a:p>
            <a:pPr indent="0" lvl="0" marL="0" marR="0" rtl="0" algn="l">
              <a:lnSpc>
                <a:spcPct val="150000"/>
              </a:lnSpc>
              <a:spcBef>
                <a:spcPts val="0"/>
              </a:spcBef>
              <a:spcAft>
                <a:spcPts val="0"/>
              </a:spcAft>
              <a:buNone/>
            </a:pPr>
            <a:r>
              <a:rPr b="1" lang="en-US" sz="2200">
                <a:solidFill>
                  <a:schemeClr val="dk1"/>
                </a:solidFill>
                <a:latin typeface="Calibri"/>
                <a:ea typeface="Calibri"/>
                <a:cs typeface="Calibri"/>
                <a:sym typeface="Calibri"/>
              </a:rPr>
              <a:t>Enable api-server with: </a:t>
            </a:r>
            <a:r>
              <a:rPr lang="en-US" sz="2200">
                <a:solidFill>
                  <a:schemeClr val="dk1"/>
                </a:solidFill>
                <a:latin typeface="Calibri"/>
                <a:ea typeface="Calibri"/>
                <a:cs typeface="Calibri"/>
                <a:sym typeface="Calibri"/>
              </a:rPr>
              <a:t>--authorization-mode=ABAC</a:t>
            </a:r>
            <a:endParaRPr/>
          </a:p>
          <a:p>
            <a:pPr indent="0" lvl="0" marL="0" marR="0" rtl="0" algn="l">
              <a:lnSpc>
                <a:spcPct val="150000"/>
              </a:lnSpc>
              <a:spcBef>
                <a:spcPts val="0"/>
              </a:spcBef>
              <a:spcAft>
                <a:spcPts val="0"/>
              </a:spcAft>
              <a:buNone/>
            </a:pPr>
            <a:r>
              <a:rPr b="1" lang="en-US" sz="2200">
                <a:solidFill>
                  <a:schemeClr val="dk1"/>
                </a:solidFill>
                <a:latin typeface="Calibri"/>
                <a:ea typeface="Calibri"/>
                <a:cs typeface="Calibri"/>
                <a:sym typeface="Calibri"/>
              </a:rPr>
              <a:t>Provide api-server with access file: </a:t>
            </a:r>
            <a:r>
              <a:rPr lang="en-US" sz="2200">
                <a:solidFill>
                  <a:schemeClr val="dk1"/>
                </a:solidFill>
                <a:latin typeface="Calibri"/>
                <a:ea typeface="Calibri"/>
                <a:cs typeface="Calibri"/>
                <a:sym typeface="Calibri"/>
              </a:rPr>
              <a:t>--authorization-policy-file=SOME_FILENAME</a:t>
            </a:r>
            <a:endParaRPr/>
          </a:p>
        </p:txBody>
      </p:sp>
      <p:sp>
        <p:nvSpPr>
          <p:cNvPr id="1273" name="Google Shape;1273;p100"/>
          <p:cNvSpPr/>
          <p:nvPr/>
        </p:nvSpPr>
        <p:spPr>
          <a:xfrm>
            <a:off x="5120229" y="5130787"/>
            <a:ext cx="593636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200">
                <a:solidFill>
                  <a:schemeClr val="dk1"/>
                </a:solidFill>
                <a:latin typeface="Calibri"/>
                <a:ea typeface="Calibri"/>
                <a:cs typeface="Calibri"/>
                <a:sym typeface="Calibri"/>
              </a:rPr>
              <a:t>Each line in the policy file is the policy JSON object</a:t>
            </a:r>
            <a:endParaRPr/>
          </a:p>
        </p:txBody>
      </p:sp>
      <p:cxnSp>
        <p:nvCxnSpPr>
          <p:cNvPr id="1274" name="Google Shape;1274;p100"/>
          <p:cNvCxnSpPr/>
          <p:nvPr/>
        </p:nvCxnSpPr>
        <p:spPr>
          <a:xfrm flipH="1" rot="5400000">
            <a:off x="7723477" y="4403436"/>
            <a:ext cx="1092300" cy="362400"/>
          </a:xfrm>
          <a:prstGeom prst="curvedConnector3">
            <a:avLst>
              <a:gd fmla="val 50000" name="adj1"/>
            </a:avLst>
          </a:prstGeom>
          <a:noFill/>
          <a:ln cap="flat" cmpd="sng" w="44450">
            <a:solidFill>
              <a:schemeClr val="accent1"/>
            </a:solidFill>
            <a:prstDash val="solid"/>
            <a:miter lim="800000"/>
            <a:headEnd len="sm" w="sm" type="none"/>
            <a:tailEnd len="med" w="med" type="triangle"/>
          </a:ln>
        </p:spPr>
      </p:cxnSp>
      <p:cxnSp>
        <p:nvCxnSpPr>
          <p:cNvPr id="1275" name="Google Shape;1275;p100"/>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76" name="Google Shape;1276;p100"/>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77" name="Google Shape;1277;p100"/>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78" name="Google Shape;1278;p100"/>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79" name="Google Shape;1279;p100"/>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80" name="Google Shape;1280;p100"/>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81" name="Google Shape;1281;p100"/>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ABAC (Attribute based Access Control)</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85" name="Shape 1285"/>
        <p:cNvGrpSpPr/>
        <p:nvPr/>
      </p:nvGrpSpPr>
      <p:grpSpPr>
        <a:xfrm>
          <a:off x="0" y="0"/>
          <a:ext cx="0" cy="0"/>
          <a:chOff x="0" y="0"/>
          <a:chExt cx="0" cy="0"/>
        </a:xfrm>
      </p:grpSpPr>
      <p:sp>
        <p:nvSpPr>
          <p:cNvPr id="1286" name="Google Shape;1286;p101"/>
          <p:cNvSpPr/>
          <p:nvPr/>
        </p:nvSpPr>
        <p:spPr>
          <a:xfrm>
            <a:off x="377157" y="1999786"/>
            <a:ext cx="6066503"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55A11"/>
                </a:solidFill>
                <a:latin typeface="Calibri"/>
                <a:ea typeface="Calibri"/>
                <a:cs typeface="Calibri"/>
                <a:sym typeface="Calibri"/>
              </a:rPr>
              <a:t># John has read-only access to pods in 'developer' namespace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"abac.authorization.kubernetes.io/v1beta1"</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"Policy"</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"spec"</a:t>
            </a:r>
            <a:r>
              <a:rPr lang="en-US" sz="1600">
                <a:solidFill>
                  <a:schemeClr val="dk1"/>
                </a:solidFill>
                <a:latin typeface="Calibri"/>
                <a:ea typeface="Calibri"/>
                <a:cs typeface="Calibri"/>
                <a:sym typeface="Calibri"/>
              </a:rPr>
              <a:t>: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"user"</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"john200"</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"namespace"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"developer"</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"pods"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"readonly"</a:t>
            </a:r>
            <a:r>
              <a:rPr lang="en-US" sz="1600">
                <a:solidFill>
                  <a:schemeClr val="dk1"/>
                </a:solidFill>
                <a:latin typeface="Calibri"/>
                <a:ea typeface="Calibri"/>
                <a:cs typeface="Calibri"/>
                <a:sym typeface="Calibri"/>
              </a:rPr>
              <a:t>: true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t>
            </a:r>
            <a:endParaRPr/>
          </a:p>
        </p:txBody>
      </p:sp>
      <p:sp>
        <p:nvSpPr>
          <p:cNvPr id="1287" name="Google Shape;1287;p101"/>
          <p:cNvSpPr/>
          <p:nvPr/>
        </p:nvSpPr>
        <p:spPr>
          <a:xfrm>
            <a:off x="5993642" y="2885475"/>
            <a:ext cx="609600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55A11"/>
                </a:solidFill>
                <a:latin typeface="Calibri"/>
                <a:ea typeface="Calibri"/>
                <a:cs typeface="Calibri"/>
                <a:sym typeface="Calibri"/>
              </a:rPr>
              <a:t># default service account (in the kube-system namespace) full privilege to the API</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"abac.authorization.kubernetes.io/v1beta1"</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"Policy"</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"spec"</a:t>
            </a:r>
            <a:r>
              <a:rPr lang="en-US" sz="1600">
                <a:solidFill>
                  <a:schemeClr val="dk1"/>
                </a:solidFill>
                <a:latin typeface="Calibri"/>
                <a:ea typeface="Calibri"/>
                <a:cs typeface="Calibri"/>
                <a:sym typeface="Calibri"/>
              </a:rPr>
              <a:t>: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"user"</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"system:serviceaccount:kube-system:default"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"namespace"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"resource"</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"apiGroup"</a:t>
            </a:r>
            <a:r>
              <a:rPr lang="en-US" sz="1600">
                <a:solidFill>
                  <a:schemeClr val="dk1"/>
                </a:solidFill>
                <a:latin typeface="Calibri"/>
                <a:ea typeface="Calibri"/>
                <a:cs typeface="Calibri"/>
                <a:sym typeface="Calibri"/>
              </a:rPr>
              <a:t>: </a:t>
            </a:r>
            <a:r>
              <a:rPr b="1" lang="en-US" sz="1600">
                <a:solidFill>
                  <a:srgbClr val="008000"/>
                </a:solidFill>
                <a:latin typeface="Calibri"/>
                <a:ea typeface="Calibri"/>
                <a:cs typeface="Calibri"/>
                <a:sym typeface="Calibri"/>
              </a:rPr>
              <a:t>"*"</a:t>
            </a:r>
            <a:br>
              <a:rPr b="1" lang="en-US" sz="1600">
                <a:solidFill>
                  <a:srgbClr val="008000"/>
                </a:solidFill>
                <a:latin typeface="Calibri"/>
                <a:ea typeface="Calibri"/>
                <a:cs typeface="Calibri"/>
                <a:sym typeface="Calibri"/>
              </a:rPr>
            </a:br>
            <a:r>
              <a:rPr b="1" lang="en-US" sz="1600">
                <a:solidFill>
                  <a:srgbClr val="008000"/>
                </a:solidFill>
                <a:latin typeface="Calibri"/>
                <a:ea typeface="Calibri"/>
                <a:cs typeface="Calibri"/>
                <a:sym typeface="Calibri"/>
              </a:rPr>
              <a:t>  </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t>
            </a:r>
            <a:endParaRPr/>
          </a:p>
        </p:txBody>
      </p:sp>
      <p:sp>
        <p:nvSpPr>
          <p:cNvPr id="1288" name="Google Shape;1288;p101"/>
          <p:cNvSpPr/>
          <p:nvPr/>
        </p:nvSpPr>
        <p:spPr>
          <a:xfrm>
            <a:off x="6111626" y="2160921"/>
            <a:ext cx="6096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ServiceAccount: </a:t>
            </a:r>
            <a:r>
              <a:rPr lang="en-US" sz="1600">
                <a:solidFill>
                  <a:schemeClr val="dk1"/>
                </a:solidFill>
                <a:latin typeface="Calibri"/>
                <a:ea typeface="Calibri"/>
                <a:cs typeface="Calibri"/>
                <a:sym typeface="Calibri"/>
              </a:rPr>
              <a:t>is identified by "system:serviceaccount:&lt;namespace&gt;:&lt;serviceaccountname&gt;"</a:t>
            </a:r>
            <a:endParaRPr/>
          </a:p>
        </p:txBody>
      </p:sp>
      <p:cxnSp>
        <p:nvCxnSpPr>
          <p:cNvPr id="1289" name="Google Shape;1289;p101"/>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290" name="Google Shape;1290;p101"/>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291" name="Google Shape;1291;p101"/>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292" name="Google Shape;1292;p101"/>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293" name="Google Shape;1293;p101"/>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294" name="Google Shape;1294;p101"/>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295" name="Google Shape;1295;p101"/>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ABAC Policies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99" name="Shape 1299"/>
        <p:cNvGrpSpPr/>
        <p:nvPr/>
      </p:nvGrpSpPr>
      <p:grpSpPr>
        <a:xfrm>
          <a:off x="0" y="0"/>
          <a:ext cx="0" cy="0"/>
          <a:chOff x="0" y="0"/>
          <a:chExt cx="0" cy="0"/>
        </a:xfrm>
      </p:grpSpPr>
      <p:sp>
        <p:nvSpPr>
          <p:cNvPr id="1300" name="Google Shape;1300;p102"/>
          <p:cNvSpPr txBox="1"/>
          <p:nvPr>
            <p:ph idx="1" type="body"/>
          </p:nvPr>
        </p:nvSpPr>
        <p:spPr>
          <a:xfrm>
            <a:off x="661219" y="1796128"/>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t>Checks if the user requesting for a write operation has the necessary permission to bring the change in the K8s resource. Thus, happens prior to persistence of the object.</a:t>
            </a:r>
            <a:endParaRPr/>
          </a:p>
          <a:p>
            <a:pPr indent="0" lvl="0" marL="0" rtl="0" algn="l">
              <a:lnSpc>
                <a:spcPct val="90000"/>
              </a:lnSpc>
              <a:spcBef>
                <a:spcPts val="1000"/>
              </a:spcBef>
              <a:spcAft>
                <a:spcPts val="0"/>
              </a:spcAft>
              <a:buClr>
                <a:schemeClr val="dk1"/>
              </a:buClr>
              <a:buSzPts val="2000"/>
              <a:buNone/>
            </a:pPr>
            <a:r>
              <a:t/>
            </a:r>
            <a:endParaRPr b="1" sz="2000"/>
          </a:p>
          <a:p>
            <a:pPr indent="0" lvl="0" marL="0" rtl="0" algn="l">
              <a:lnSpc>
                <a:spcPct val="90000"/>
              </a:lnSpc>
              <a:spcBef>
                <a:spcPts val="1000"/>
              </a:spcBef>
              <a:spcAft>
                <a:spcPts val="0"/>
              </a:spcAft>
              <a:buClr>
                <a:schemeClr val="dk1"/>
              </a:buClr>
              <a:buSzPts val="2000"/>
              <a:buNone/>
            </a:pPr>
            <a:r>
              <a:rPr b="1" lang="en-US" sz="2000"/>
              <a:t>Enable:</a:t>
            </a:r>
            <a:r>
              <a:rPr lang="en-US" sz="2000"/>
              <a:t> kube-apiserver --enable-admission-plugins=NamespaceLifecycle,LimitRanger </a:t>
            </a:r>
            <a:endParaRPr/>
          </a:p>
          <a:p>
            <a:pPr indent="0" lvl="0" marL="0" rtl="0" algn="l">
              <a:lnSpc>
                <a:spcPct val="90000"/>
              </a:lnSpc>
              <a:spcBef>
                <a:spcPts val="1000"/>
              </a:spcBef>
              <a:spcAft>
                <a:spcPts val="0"/>
              </a:spcAft>
              <a:buClr>
                <a:schemeClr val="dk1"/>
              </a:buClr>
              <a:buSzPts val="2000"/>
              <a:buNone/>
            </a:pPr>
            <a:r>
              <a:t/>
            </a:r>
            <a:endParaRPr b="1" sz="2000"/>
          </a:p>
          <a:p>
            <a:pPr indent="0" lvl="0" marL="0" rtl="0" algn="l">
              <a:lnSpc>
                <a:spcPct val="90000"/>
              </a:lnSpc>
              <a:spcBef>
                <a:spcPts val="1000"/>
              </a:spcBef>
              <a:spcAft>
                <a:spcPts val="0"/>
              </a:spcAft>
              <a:buClr>
                <a:schemeClr val="dk1"/>
              </a:buClr>
              <a:buSzPts val="2000"/>
              <a:buNone/>
            </a:pPr>
            <a:r>
              <a:rPr b="1" lang="en-US" sz="2000"/>
              <a:t>Plugins enabled by default:</a:t>
            </a:r>
            <a:r>
              <a:rPr lang="en-US" sz="2000"/>
              <a:t> NamespaceLifecycle, ServiceAccount, PersistentVolumeClaimResize, DefaultStorageClass, ResourceQuota, Priority</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en-US" sz="2000"/>
              <a:t>* Many advanced features in Kubernetes require an admission controller to be enabled in order to properly support the feature.</a:t>
            </a:r>
            <a:endParaRPr/>
          </a:p>
        </p:txBody>
      </p:sp>
      <p:cxnSp>
        <p:nvCxnSpPr>
          <p:cNvPr id="1301" name="Google Shape;1301;p102"/>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02" name="Google Shape;1302;p102"/>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303" name="Google Shape;1303;p102"/>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04" name="Google Shape;1304;p102"/>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305" name="Google Shape;1305;p102"/>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306" name="Google Shape;1306;p102"/>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307" name="Google Shape;1307;p102"/>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Step 3: Admission Control</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03"/>
          <p:cNvSpPr txBox="1"/>
          <p:nvPr>
            <p:ph idx="1" type="body"/>
          </p:nvPr>
        </p:nvSpPr>
        <p:spPr>
          <a:xfrm>
            <a:off x="519112" y="1217394"/>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lang="en-US" sz="2200"/>
              <a:t>-- Provides an </a:t>
            </a:r>
            <a:r>
              <a:rPr b="1" lang="en-US" sz="2200">
                <a:solidFill>
                  <a:srgbClr val="C55A11"/>
                </a:solidFill>
              </a:rPr>
              <a:t>identity for processes that runs in a Pod</a:t>
            </a:r>
            <a:endParaRPr/>
          </a:p>
          <a:p>
            <a:pPr indent="0" lvl="0" marL="0" rtl="0" algn="l">
              <a:lnSpc>
                <a:spcPct val="90000"/>
              </a:lnSpc>
              <a:spcBef>
                <a:spcPts val="1000"/>
              </a:spcBef>
              <a:spcAft>
                <a:spcPts val="0"/>
              </a:spcAft>
              <a:buClr>
                <a:schemeClr val="dk1"/>
              </a:buClr>
              <a:buSzPts val="2200"/>
              <a:buNone/>
            </a:pPr>
            <a:r>
              <a:rPr lang="en-US" sz="2200"/>
              <a:t>Human users are authenticated by the api-server as a </a:t>
            </a:r>
            <a:r>
              <a:rPr lang="en-US" sz="2200">
                <a:solidFill>
                  <a:schemeClr val="accent1"/>
                </a:solidFill>
              </a:rPr>
              <a:t>particular User account.</a:t>
            </a:r>
            <a:endParaRPr/>
          </a:p>
          <a:p>
            <a:pPr indent="0" lvl="0" marL="0" rtl="0" algn="l">
              <a:lnSpc>
                <a:spcPct val="90000"/>
              </a:lnSpc>
              <a:spcBef>
                <a:spcPts val="1000"/>
              </a:spcBef>
              <a:spcAft>
                <a:spcPts val="0"/>
              </a:spcAft>
              <a:buClr>
                <a:schemeClr val="dk1"/>
              </a:buClr>
              <a:buSzPts val="2200"/>
              <a:buNone/>
            </a:pPr>
            <a:r>
              <a:rPr lang="en-US" sz="2200"/>
              <a:t>Processes in containers inside pods are authenticated by the api-server as a </a:t>
            </a:r>
            <a:r>
              <a:rPr lang="en-US" sz="2200">
                <a:solidFill>
                  <a:schemeClr val="accent1"/>
                </a:solidFill>
              </a:rPr>
              <a:t>particular Service account. </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lang="en-US" sz="2200"/>
              <a:t>When a pod is created;</a:t>
            </a:r>
            <a:endParaRPr/>
          </a:p>
          <a:p>
            <a:pPr indent="0" lvl="0" marL="0" rtl="0" algn="l">
              <a:lnSpc>
                <a:spcPct val="90000"/>
              </a:lnSpc>
              <a:spcBef>
                <a:spcPts val="1000"/>
              </a:spcBef>
              <a:spcAft>
                <a:spcPts val="0"/>
              </a:spcAft>
              <a:buClr>
                <a:schemeClr val="dk1"/>
              </a:buClr>
              <a:buSzPts val="2200"/>
              <a:buNone/>
            </a:pPr>
            <a:r>
              <a:rPr b="1" lang="en-US" sz="2200"/>
              <a:t>spec.serviceAccountName </a:t>
            </a:r>
            <a:r>
              <a:rPr lang="en-US" sz="2200"/>
              <a:t>mentions the ServiceAccount, "default" is auto assigned.</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lang="en-US" sz="2200"/>
              <a:t>The API permissions of the service account is defined in the </a:t>
            </a:r>
            <a:r>
              <a:rPr b="1" lang="en-US" sz="2200"/>
              <a:t>authorization policy</a:t>
            </a:r>
            <a:r>
              <a:rPr lang="en-US" sz="2200"/>
              <a:t> (RBAC or ABAC) as discussed earlier.</a:t>
            </a:r>
            <a:endParaRPr/>
          </a:p>
          <a:p>
            <a:pPr indent="0" lvl="0" marL="0" rtl="0" algn="l">
              <a:lnSpc>
                <a:spcPct val="90000"/>
              </a:lnSpc>
              <a:spcBef>
                <a:spcPts val="1000"/>
              </a:spcBef>
              <a:spcAft>
                <a:spcPts val="0"/>
              </a:spcAft>
              <a:buClr>
                <a:schemeClr val="dk1"/>
              </a:buClr>
              <a:buSzPts val="2200"/>
              <a:buNone/>
            </a:pPr>
            <a:r>
              <a:t/>
            </a:r>
            <a:endParaRPr sz="2200"/>
          </a:p>
        </p:txBody>
      </p:sp>
      <p:cxnSp>
        <p:nvCxnSpPr>
          <p:cNvPr id="1313" name="Google Shape;1313;p103"/>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14" name="Google Shape;1314;p103"/>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315" name="Google Shape;1315;p103"/>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16" name="Google Shape;1316;p103"/>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317" name="Google Shape;1317;p103"/>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318" name="Google Shape;1318;p103"/>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319" name="Google Shape;1319;p103"/>
          <p:cNvSpPr txBox="1"/>
          <p:nvPr/>
        </p:nvSpPr>
        <p:spPr>
          <a:xfrm>
            <a:off x="423441" y="8926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Accounts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23" name="Shape 1323"/>
        <p:cNvGrpSpPr/>
        <p:nvPr/>
      </p:nvGrpSpPr>
      <p:grpSpPr>
        <a:xfrm>
          <a:off x="0" y="0"/>
          <a:ext cx="0" cy="0"/>
          <a:chOff x="0" y="0"/>
          <a:chExt cx="0" cy="0"/>
        </a:xfrm>
      </p:grpSpPr>
      <p:sp>
        <p:nvSpPr>
          <p:cNvPr id="1324" name="Google Shape;1324;p104"/>
          <p:cNvSpPr/>
          <p:nvPr/>
        </p:nvSpPr>
        <p:spPr>
          <a:xfrm>
            <a:off x="703007" y="1799669"/>
            <a:ext cx="401647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create a service account named acc1</a:t>
            </a:r>
            <a:br>
              <a:rPr b="1" i="1" lang="en-US" sz="1600">
                <a:solidFill>
                  <a:srgbClr val="C55A1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ServiceAccount</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acc1</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1325" name="Google Shape;1325;p104"/>
          <p:cNvSpPr/>
          <p:nvPr/>
        </p:nvSpPr>
        <p:spPr>
          <a:xfrm>
            <a:off x="703007" y="4197402"/>
            <a:ext cx="450317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create a pod using acc1 service account</a:t>
            </a:r>
            <a:br>
              <a:rPr b="1" i="1" lang="en-US" sz="1600">
                <a:solidFill>
                  <a:srgbClr val="C55A11"/>
                </a:solidFill>
                <a:latin typeface="Calibri"/>
                <a:ea typeface="Calibri"/>
                <a:cs typeface="Calibri"/>
                <a:sym typeface="Calibri"/>
              </a:rPr>
            </a:b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Pod</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my-pod</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spec</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serviceAccountName</a:t>
            </a:r>
            <a:r>
              <a:rPr lang="en-US" sz="1600">
                <a:solidFill>
                  <a:schemeClr val="dk1"/>
                </a:solidFill>
                <a:latin typeface="Calibri"/>
                <a:ea typeface="Calibri"/>
                <a:cs typeface="Calibri"/>
                <a:sym typeface="Calibri"/>
              </a:rPr>
              <a:t>: acc1</a:t>
            </a:r>
            <a:endParaRPr/>
          </a:p>
        </p:txBody>
      </p:sp>
      <p:sp>
        <p:nvSpPr>
          <p:cNvPr id="1326" name="Google Shape;1326;p104"/>
          <p:cNvSpPr/>
          <p:nvPr/>
        </p:nvSpPr>
        <p:spPr>
          <a:xfrm>
            <a:off x="7280787" y="2030501"/>
            <a:ext cx="28513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80"/>
                </a:solidFill>
                <a:latin typeface="Calibri"/>
                <a:ea typeface="Calibri"/>
                <a:cs typeface="Calibri"/>
                <a:sym typeface="Calibri"/>
              </a:rPr>
              <a:t>secrets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acc1-token-bvbk5</a:t>
            </a:r>
            <a:endParaRPr/>
          </a:p>
        </p:txBody>
      </p:sp>
      <p:sp>
        <p:nvSpPr>
          <p:cNvPr id="1327" name="Google Shape;1327;p104"/>
          <p:cNvSpPr/>
          <p:nvPr/>
        </p:nvSpPr>
        <p:spPr>
          <a:xfrm>
            <a:off x="5019368" y="2316795"/>
            <a:ext cx="1961535" cy="442452"/>
          </a:xfrm>
          <a:prstGeom prst="notched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328" name="Google Shape;1328;p104"/>
          <p:cNvSpPr txBox="1"/>
          <p:nvPr/>
        </p:nvSpPr>
        <p:spPr>
          <a:xfrm>
            <a:off x="5071997" y="2003429"/>
            <a:ext cx="16709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auto-create token</a:t>
            </a:r>
            <a:endParaRPr/>
          </a:p>
        </p:txBody>
      </p:sp>
      <p:sp>
        <p:nvSpPr>
          <p:cNvPr id="1329" name="Google Shape;1329;p104"/>
          <p:cNvSpPr/>
          <p:nvPr/>
        </p:nvSpPr>
        <p:spPr>
          <a:xfrm>
            <a:off x="6228736" y="3742098"/>
            <a:ext cx="464082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C55A11"/>
                </a:solidFill>
                <a:latin typeface="Calibri"/>
                <a:ea typeface="Calibri"/>
                <a:cs typeface="Calibri"/>
                <a:sym typeface="Calibri"/>
              </a:rPr>
              <a:t># manually created token and use for a service account</a:t>
            </a:r>
            <a:endParaRPr b="1" sz="16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600">
                <a:solidFill>
                  <a:srgbClr val="000080"/>
                </a:solidFill>
                <a:latin typeface="Calibri"/>
                <a:ea typeface="Calibri"/>
                <a:cs typeface="Calibri"/>
                <a:sym typeface="Calibri"/>
              </a:rPr>
              <a:t>apiVersion</a:t>
            </a:r>
            <a:r>
              <a:rPr lang="en-US" sz="1600">
                <a:solidFill>
                  <a:schemeClr val="dk1"/>
                </a:solidFill>
                <a:latin typeface="Calibri"/>
                <a:ea typeface="Calibri"/>
                <a:cs typeface="Calibri"/>
                <a:sym typeface="Calibri"/>
              </a:rPr>
              <a:t>: v1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kind</a:t>
            </a:r>
            <a:r>
              <a:rPr lang="en-US" sz="1600">
                <a:solidFill>
                  <a:schemeClr val="dk1"/>
                </a:solidFill>
                <a:latin typeface="Calibri"/>
                <a:ea typeface="Calibri"/>
                <a:cs typeface="Calibri"/>
                <a:sym typeface="Calibri"/>
              </a:rPr>
              <a:t>: Secret</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metadata</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name</a:t>
            </a:r>
            <a:r>
              <a:rPr lang="en-US" sz="1600">
                <a:solidFill>
                  <a:schemeClr val="dk1"/>
                </a:solidFill>
                <a:latin typeface="Calibri"/>
                <a:ea typeface="Calibri"/>
                <a:cs typeface="Calibri"/>
                <a:sym typeface="Calibri"/>
              </a:rPr>
              <a:t>: acc1-secret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annotations</a:t>
            </a:r>
            <a:r>
              <a:rPr lang="en-US" sz="1600">
                <a:solidFill>
                  <a:schemeClr val="dk1"/>
                </a:solidFill>
                <a:latin typeface="Calibri"/>
                <a:ea typeface="Calibri"/>
                <a:cs typeface="Calibri"/>
                <a:sym typeface="Calibri"/>
              </a:rPr>
              <a:t>:</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b="1" lang="en-US" sz="1600">
                <a:solidFill>
                  <a:srgbClr val="000080"/>
                </a:solidFill>
                <a:latin typeface="Calibri"/>
                <a:ea typeface="Calibri"/>
                <a:cs typeface="Calibri"/>
                <a:sym typeface="Calibri"/>
              </a:rPr>
              <a:t>kubernetes.io/service-account.name</a:t>
            </a:r>
            <a:r>
              <a:rPr lang="en-US" sz="1600">
                <a:solidFill>
                  <a:schemeClr val="dk1"/>
                </a:solidFill>
                <a:latin typeface="Calibri"/>
                <a:ea typeface="Calibri"/>
                <a:cs typeface="Calibri"/>
                <a:sym typeface="Calibri"/>
              </a:rPr>
              <a:t>: acc1</a:t>
            </a:r>
            <a:br>
              <a:rPr lang="en-US" sz="1600">
                <a:solidFill>
                  <a:schemeClr val="dk1"/>
                </a:solidFill>
                <a:latin typeface="Calibri"/>
                <a:ea typeface="Calibri"/>
                <a:cs typeface="Calibri"/>
                <a:sym typeface="Calibri"/>
              </a:rPr>
            </a:br>
            <a:r>
              <a:rPr b="1" lang="en-US" sz="1600">
                <a:solidFill>
                  <a:srgbClr val="000080"/>
                </a:solidFill>
                <a:latin typeface="Calibri"/>
                <a:ea typeface="Calibri"/>
                <a:cs typeface="Calibri"/>
                <a:sym typeface="Calibri"/>
              </a:rPr>
              <a:t>type</a:t>
            </a:r>
            <a:r>
              <a:rPr lang="en-US" sz="1600">
                <a:solidFill>
                  <a:schemeClr val="dk1"/>
                </a:solidFill>
                <a:latin typeface="Calibri"/>
                <a:ea typeface="Calibri"/>
                <a:cs typeface="Calibri"/>
                <a:sym typeface="Calibri"/>
              </a:rPr>
              <a:t>: kubernetes.io/service-account-token</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1330" name="Google Shape;1330;p104"/>
          <p:cNvSpPr/>
          <p:nvPr/>
        </p:nvSpPr>
        <p:spPr>
          <a:xfrm rot="5400000">
            <a:off x="7768714" y="2988239"/>
            <a:ext cx="759540" cy="442452"/>
          </a:xfrm>
          <a:prstGeom prst="notched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331" name="Google Shape;1331;p104"/>
          <p:cNvSpPr/>
          <p:nvPr/>
        </p:nvSpPr>
        <p:spPr>
          <a:xfrm rot="5400000">
            <a:off x="2552701" y="3312527"/>
            <a:ext cx="759540" cy="442452"/>
          </a:xfrm>
          <a:prstGeom prst="notched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1332" name="Google Shape;1332;p104"/>
          <p:cNvCxnSpPr/>
          <p:nvPr/>
        </p:nvCxnSpPr>
        <p:spPr>
          <a:xfrm>
            <a:off x="1" y="6172200"/>
            <a:ext cx="12192000" cy="0"/>
          </a:xfrm>
          <a:prstGeom prst="straightConnector1">
            <a:avLst/>
          </a:prstGeom>
          <a:noFill/>
          <a:ln cap="flat" cmpd="sng" w="28575">
            <a:solidFill>
              <a:srgbClr val="A5A5A5"/>
            </a:solidFill>
            <a:prstDash val="solid"/>
            <a:miter lim="800000"/>
            <a:headEnd len="sm" w="sm" type="none"/>
            <a:tailEnd len="sm" w="sm" type="none"/>
          </a:ln>
        </p:spPr>
      </p:cxnSp>
      <p:sp>
        <p:nvSpPr>
          <p:cNvPr id="1333" name="Google Shape;1333;p104"/>
          <p:cNvSpPr txBox="1"/>
          <p:nvPr/>
        </p:nvSpPr>
        <p:spPr>
          <a:xfrm>
            <a:off x="122853" y="6317931"/>
            <a:ext cx="4010899" cy="4205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3A3838"/>
                </a:solidFill>
                <a:latin typeface="Calibri"/>
                <a:ea typeface="Calibri"/>
                <a:cs typeface="Calibri"/>
                <a:sym typeface="Calibri"/>
              </a:rPr>
              <a:t>Agile Brains Consulting</a:t>
            </a:r>
            <a:endParaRPr/>
          </a:p>
        </p:txBody>
      </p:sp>
      <p:sp>
        <p:nvSpPr>
          <p:cNvPr id="1334" name="Google Shape;1334;p104"/>
          <p:cNvSpPr txBox="1"/>
          <p:nvPr/>
        </p:nvSpPr>
        <p:spPr>
          <a:xfrm>
            <a:off x="3514722" y="6490034"/>
            <a:ext cx="5857876" cy="2540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1">
                <a:solidFill>
                  <a:srgbClr val="757070"/>
                </a:solidFill>
                <a:latin typeface="Calibri"/>
                <a:ea typeface="Calibri"/>
                <a:cs typeface="Calibri"/>
                <a:sym typeface="Calibri"/>
              </a:rPr>
              <a:t>©Agile Brains Consulting Inc. All rights reserved. Not to be reproduced without prior written consent.</a:t>
            </a:r>
            <a:endParaRPr/>
          </a:p>
        </p:txBody>
      </p:sp>
      <p:pic>
        <p:nvPicPr>
          <p:cNvPr descr="A close up of a sign&#10;&#10;Description generated with high confidence" id="1335" name="Google Shape;1335;p104"/>
          <p:cNvPicPr preferRelativeResize="0"/>
          <p:nvPr/>
        </p:nvPicPr>
        <p:blipFill rotWithShape="1">
          <a:blip r:embed="rId3">
            <a:alphaModFix/>
          </a:blip>
          <a:srcRect b="0" l="0" r="0" t="0"/>
          <a:stretch/>
        </p:blipFill>
        <p:spPr>
          <a:xfrm>
            <a:off x="247650" y="6273801"/>
            <a:ext cx="542924" cy="542924"/>
          </a:xfrm>
          <a:prstGeom prst="rect">
            <a:avLst/>
          </a:prstGeom>
          <a:noFill/>
          <a:ln>
            <a:noFill/>
          </a:ln>
        </p:spPr>
      </p:pic>
      <p:pic>
        <p:nvPicPr>
          <p:cNvPr id="1336" name="Google Shape;1336;p104"/>
          <p:cNvPicPr preferRelativeResize="0"/>
          <p:nvPr/>
        </p:nvPicPr>
        <p:blipFill rotWithShape="1">
          <a:blip r:embed="rId4">
            <a:alphaModFix/>
          </a:blip>
          <a:srcRect b="30906" l="0" r="0" t="26736"/>
          <a:stretch/>
        </p:blipFill>
        <p:spPr>
          <a:xfrm>
            <a:off x="9965555" y="6252635"/>
            <a:ext cx="1301160" cy="551155"/>
          </a:xfrm>
          <a:prstGeom prst="rect">
            <a:avLst/>
          </a:prstGeom>
          <a:noFill/>
          <a:ln>
            <a:noFill/>
          </a:ln>
        </p:spPr>
      </p:pic>
      <p:sp>
        <p:nvSpPr>
          <p:cNvPr id="1337" name="Google Shape;1337;p104"/>
          <p:cNvSpPr txBox="1"/>
          <p:nvPr/>
        </p:nvSpPr>
        <p:spPr>
          <a:xfrm>
            <a:off x="9159626" y="6356351"/>
            <a:ext cx="2844800" cy="365125"/>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lang="en-US" sz="1600">
                <a:solidFill>
                  <a:srgbClr val="888888"/>
                </a:solidFill>
                <a:latin typeface="Calibri"/>
                <a:ea typeface="Calibri"/>
                <a:cs typeface="Calibri"/>
                <a:sym typeface="Calibri"/>
              </a:rPr>
              <a:t>‹#›</a:t>
            </a:fld>
            <a:endParaRPr sz="1600">
              <a:solidFill>
                <a:srgbClr val="888888"/>
              </a:solidFill>
              <a:latin typeface="Calibri"/>
              <a:ea typeface="Calibri"/>
              <a:cs typeface="Calibri"/>
              <a:sym typeface="Calibri"/>
            </a:endParaRPr>
          </a:p>
        </p:txBody>
      </p:sp>
      <p:sp>
        <p:nvSpPr>
          <p:cNvPr id="1338" name="Google Shape;1338;p104"/>
          <p:cNvSpPr txBox="1"/>
          <p:nvPr/>
        </p:nvSpPr>
        <p:spPr>
          <a:xfrm>
            <a:off x="649650" y="1865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400"/>
              <a:buFont typeface="Calibri"/>
              <a:buNone/>
            </a:pPr>
            <a:r>
              <a:rPr b="1" lang="en-US" sz="4400">
                <a:solidFill>
                  <a:srgbClr val="002060"/>
                </a:solidFill>
                <a:latin typeface="Calibri"/>
                <a:ea typeface="Calibri"/>
                <a:cs typeface="Calibri"/>
                <a:sym typeface="Calibri"/>
              </a:rPr>
              <a:t>Service Accounts – Tokens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2019-03-08T06:08:39Z</dcterms:created>
  <dc:creator>Shekhar Agrawal</dc:creator>
</cp:coreProperties>
</file>